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9" r:id="rId8"/>
    <p:sldId id="261" r:id="rId9"/>
    <p:sldId id="262" r:id="rId10"/>
    <p:sldId id="263" r:id="rId11"/>
    <p:sldId id="264" r:id="rId12"/>
    <p:sldId id="265" r:id="rId13"/>
    <p:sldId id="266" r:id="rId14"/>
    <p:sldId id="267"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2" d="100"/>
          <a:sy n="102" d="100"/>
        </p:scale>
        <p:origin x="12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C74202-7C0C-4D17-B47F-99E403E6B7FF}"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130601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74202-7C0C-4D17-B47F-99E403E6B7FF}"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1491022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74202-7C0C-4D17-B47F-99E403E6B7FF}"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315920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74202-7C0C-4D17-B47F-99E403E6B7FF}"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398220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C74202-7C0C-4D17-B47F-99E403E6B7FF}"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262023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C74202-7C0C-4D17-B47F-99E403E6B7FF}"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2834788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C74202-7C0C-4D17-B47F-99E403E6B7FF}" type="datetimeFigureOut">
              <a:rPr lang="en-US" smtClean="0"/>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317558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C74202-7C0C-4D17-B47F-99E403E6B7FF}" type="datetimeFigureOut">
              <a:rPr lang="en-US" smtClean="0"/>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2856123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74202-7C0C-4D17-B47F-99E403E6B7FF}" type="datetimeFigureOut">
              <a:rPr lang="en-US" smtClean="0"/>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202451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C74202-7C0C-4D17-B47F-99E403E6B7FF}"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140501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C74202-7C0C-4D17-B47F-99E403E6B7FF}"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F41D6-838F-423D-BE6E-786E92AC73BF}" type="slidenum">
              <a:rPr lang="en-US" smtClean="0"/>
              <a:t>‹#›</a:t>
            </a:fld>
            <a:endParaRPr lang="en-US"/>
          </a:p>
        </p:txBody>
      </p:sp>
    </p:spTree>
    <p:extLst>
      <p:ext uri="{BB962C8B-B14F-4D97-AF65-F5344CB8AC3E}">
        <p14:creationId xmlns:p14="http://schemas.microsoft.com/office/powerpoint/2010/main" val="2527939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74202-7C0C-4D17-B47F-99E403E6B7FF}" type="datetimeFigureOut">
              <a:rPr lang="en-US" smtClean="0"/>
              <a:t>12/11/2019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F41D6-838F-423D-BE6E-786E92AC73BF}" type="slidenum">
              <a:rPr lang="en-US" smtClean="0"/>
              <a:t>‹#›</a:t>
            </a:fld>
            <a:endParaRPr lang="en-US"/>
          </a:p>
        </p:txBody>
      </p:sp>
    </p:spTree>
    <p:extLst>
      <p:ext uri="{BB962C8B-B14F-4D97-AF65-F5344CB8AC3E}">
        <p14:creationId xmlns:p14="http://schemas.microsoft.com/office/powerpoint/2010/main" val="1952194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ncbi.nlm.nih.gov/pmc/articles/PMC2718224/#bib31" TargetMode="External"/><Relationship Id="rId13" Type="http://schemas.openxmlformats.org/officeDocument/2006/relationships/hyperlink" Target="https://www.ncbi.nlm.nih.gov/pmc/articles/PMC2718224/#bib26" TargetMode="External"/><Relationship Id="rId3" Type="http://schemas.openxmlformats.org/officeDocument/2006/relationships/hyperlink" Target="https://www.ncbi.nlm.nih.gov/pmc/articles/PMC2718224/#bib42" TargetMode="External"/><Relationship Id="rId7" Type="http://schemas.openxmlformats.org/officeDocument/2006/relationships/hyperlink" Target="https://www.ncbi.nlm.nih.gov/pmc/articles/PMC2718224/#bib7" TargetMode="External"/><Relationship Id="rId12" Type="http://schemas.openxmlformats.org/officeDocument/2006/relationships/hyperlink" Target="https://www.ncbi.nlm.nih.gov/pmc/articles/PMC2718224/#bib67" TargetMode="External"/><Relationship Id="rId2" Type="http://schemas.openxmlformats.org/officeDocument/2006/relationships/hyperlink" Target="https://www.ncbi.nlm.nih.gov/pmc/articles/PMC2718224/#bib68" TargetMode="External"/><Relationship Id="rId16" Type="http://schemas.openxmlformats.org/officeDocument/2006/relationships/hyperlink" Target="https://www.ncbi.nlm.nih.gov/pmc/articles/PMC2718224/#bib6" TargetMode="External"/><Relationship Id="rId1" Type="http://schemas.openxmlformats.org/officeDocument/2006/relationships/slideLayout" Target="../slideLayouts/slideLayout2.xml"/><Relationship Id="rId6" Type="http://schemas.openxmlformats.org/officeDocument/2006/relationships/hyperlink" Target="https://www.ncbi.nlm.nih.gov/pmc/articles/PMC2718224/#bib49" TargetMode="External"/><Relationship Id="rId11" Type="http://schemas.openxmlformats.org/officeDocument/2006/relationships/hyperlink" Target="https://www.ncbi.nlm.nih.gov/pmc/articles/PMC2718224/#bib30" TargetMode="External"/><Relationship Id="rId5" Type="http://schemas.openxmlformats.org/officeDocument/2006/relationships/hyperlink" Target="https://www.ncbi.nlm.nih.gov/pmc/articles/PMC2718224/#bib3" TargetMode="External"/><Relationship Id="rId15" Type="http://schemas.openxmlformats.org/officeDocument/2006/relationships/hyperlink" Target="https://www.ncbi.nlm.nih.gov/pmc/articles/PMC2718224/#bib4" TargetMode="External"/><Relationship Id="rId10" Type="http://schemas.openxmlformats.org/officeDocument/2006/relationships/hyperlink" Target="https://www.ncbi.nlm.nih.gov/pmc/articles/PMC2718224/#bib19" TargetMode="External"/><Relationship Id="rId4" Type="http://schemas.openxmlformats.org/officeDocument/2006/relationships/hyperlink" Target="https://www.ncbi.nlm.nih.gov/pmc/articles/PMC2718224/#bib12" TargetMode="External"/><Relationship Id="rId9" Type="http://schemas.openxmlformats.org/officeDocument/2006/relationships/hyperlink" Target="https://www.ncbi.nlm.nih.gov/pmc/articles/PMC2718224/#bib10" TargetMode="External"/><Relationship Id="rId14" Type="http://schemas.openxmlformats.org/officeDocument/2006/relationships/hyperlink" Target="https://www.ncbi.nlm.nih.gov/pmc/articles/PMC2718224/#bib39"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988" y="725864"/>
            <a:ext cx="9144000" cy="461913"/>
          </a:xfrm>
        </p:spPr>
        <p:txBody>
          <a:bodyPr>
            <a:normAutofit fontScale="90000"/>
          </a:bodyPr>
          <a:lstStyle/>
          <a:p>
            <a:r>
              <a:rPr lang="fa-IR" sz="2800" dirty="0" smtClean="0">
                <a:cs typeface="B Nazanin" panose="00000400000000000000" pitchFamily="2" charset="-78"/>
              </a:rPr>
              <a:t>بسمه تعالی</a:t>
            </a:r>
            <a:endParaRPr lang="en-US" sz="2800" dirty="0">
              <a:cs typeface="B Nazanin" panose="00000400000000000000" pitchFamily="2" charset="-78"/>
            </a:endParaRPr>
          </a:p>
        </p:txBody>
      </p:sp>
      <p:sp>
        <p:nvSpPr>
          <p:cNvPr id="3" name="Subtitle 2"/>
          <p:cNvSpPr>
            <a:spLocks noGrp="1"/>
          </p:cNvSpPr>
          <p:nvPr>
            <p:ph type="subTitle" idx="1"/>
          </p:nvPr>
        </p:nvSpPr>
        <p:spPr>
          <a:xfrm>
            <a:off x="1524000" y="1253765"/>
            <a:ext cx="9144000" cy="4797177"/>
          </a:xfrm>
        </p:spPr>
        <p:txBody>
          <a:bodyPr>
            <a:normAutofit lnSpcReduction="10000"/>
          </a:bodyPr>
          <a:lstStyle/>
          <a:p>
            <a:endParaRPr lang="fa-IR" dirty="0" smtClean="0">
              <a:cs typeface="B Nazanin" panose="00000400000000000000" pitchFamily="2" charset="-78"/>
            </a:endParaRPr>
          </a:p>
          <a:p>
            <a:r>
              <a:rPr lang="fa-IR" sz="2800" dirty="0" smtClean="0">
                <a:cs typeface="B Nazanin" panose="00000400000000000000" pitchFamily="2" charset="-78"/>
              </a:rPr>
              <a:t>کارگاه آموزشی </a:t>
            </a:r>
          </a:p>
          <a:p>
            <a:endParaRPr lang="fa-IR" dirty="0">
              <a:cs typeface="B Nazanin" panose="00000400000000000000" pitchFamily="2" charset="-78"/>
            </a:endParaRPr>
          </a:p>
          <a:p>
            <a:r>
              <a:rPr lang="fa-IR" sz="2800" b="1" dirty="0" smtClean="0">
                <a:cs typeface="B Nazanin" panose="00000400000000000000" pitchFamily="2" charset="-78"/>
              </a:rPr>
              <a:t>نکاتی در مورد تجزیه و تحلیل های آماری و نحوه درج یافته های تحقیق در مقالات و گزارش های پژوهشی</a:t>
            </a:r>
          </a:p>
          <a:p>
            <a:endParaRPr lang="fa-IR" sz="2800" dirty="0" smtClean="0">
              <a:cs typeface="B Nazanin" panose="00000400000000000000" pitchFamily="2" charset="-78"/>
            </a:endParaRPr>
          </a:p>
          <a:p>
            <a:r>
              <a:rPr lang="fa-IR" sz="2800" dirty="0" smtClean="0">
                <a:cs typeface="B Nazanin" panose="00000400000000000000" pitchFamily="2" charset="-78"/>
              </a:rPr>
              <a:t>ارایه دهنده</a:t>
            </a:r>
            <a:endParaRPr lang="fa-IR" sz="2800" dirty="0">
              <a:cs typeface="B Nazanin" panose="00000400000000000000" pitchFamily="2" charset="-78"/>
            </a:endParaRPr>
          </a:p>
          <a:p>
            <a:r>
              <a:rPr lang="fa-IR" sz="2800" dirty="0" smtClean="0">
                <a:cs typeface="B Nazanin" panose="00000400000000000000" pitchFamily="2" charset="-78"/>
              </a:rPr>
              <a:t>محمد مقدم </a:t>
            </a:r>
            <a:r>
              <a:rPr lang="fa-IR" sz="2800" dirty="0" smtClean="0">
                <a:cs typeface="B Nazanin" panose="00000400000000000000" pitchFamily="2" charset="-78"/>
              </a:rPr>
              <a:t>واحد</a:t>
            </a:r>
          </a:p>
          <a:p>
            <a:r>
              <a:rPr lang="fa-IR" sz="2800" dirty="0" smtClean="0">
                <a:cs typeface="B Nazanin" panose="00000400000000000000" pitchFamily="2" charset="-78"/>
              </a:rPr>
              <a:t>پاییز 1398</a:t>
            </a:r>
          </a:p>
          <a:p>
            <a:r>
              <a:rPr lang="fa-IR" sz="2800" dirty="0" smtClean="0">
                <a:cs typeface="B Nazanin" panose="00000400000000000000" pitchFamily="2" charset="-78"/>
              </a:rPr>
              <a:t>به مناسبت هفته پژوهش</a:t>
            </a:r>
            <a:endParaRPr lang="en-US" sz="2800" dirty="0">
              <a:cs typeface="B Nazanin" panose="00000400000000000000" pitchFamily="2" charset="-78"/>
            </a:endParaRPr>
          </a:p>
        </p:txBody>
      </p:sp>
    </p:spTree>
    <p:extLst>
      <p:ext uri="{BB962C8B-B14F-4D97-AF65-F5344CB8AC3E}">
        <p14:creationId xmlns:p14="http://schemas.microsoft.com/office/powerpoint/2010/main" val="2643145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3371"/>
          </a:xfrm>
        </p:spPr>
        <p:txBody>
          <a:bodyPr>
            <a:normAutofit/>
          </a:bodyPr>
          <a:lstStyle/>
          <a:p>
            <a:pPr algn="ctr"/>
            <a:r>
              <a:rPr lang="en-US" sz="2800" b="1" dirty="0" smtClean="0">
                <a:latin typeface="Times New Roman" panose="02020603050405020304" pitchFamily="18" charset="0"/>
                <a:cs typeface="Times New Roman" panose="02020603050405020304" pitchFamily="18" charset="0"/>
              </a:rPr>
              <a:t>Normal probability plot</a:t>
            </a:r>
            <a:endParaRPr lang="en-US" sz="2800" b="1" dirty="0">
              <a:latin typeface="Times New Roman" panose="02020603050405020304" pitchFamily="18" charset="0"/>
              <a:cs typeface="Times New Roman" panose="02020603050405020304" pitchFamily="18" charset="0"/>
            </a:endParaRPr>
          </a:p>
        </p:txBody>
      </p:sp>
      <p:pic>
        <p:nvPicPr>
          <p:cNvPr id="1030" name="Picture 6" descr="Probability-Probability plot, quality characteristic data.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4300" y="1009651"/>
            <a:ext cx="4738977" cy="36339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miro.medium.com/max/1228/1*bpkks4cgTm3RfSWNP0pOmQ.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0497" y="834887"/>
            <a:ext cx="5033176" cy="3927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32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1277"/>
            <a:ext cx="10515600" cy="5796500"/>
          </a:xfrm>
        </p:spPr>
        <p:txBody>
          <a:bodyPr>
            <a:normAutofit lnSpcReduction="10000"/>
          </a:bodyPr>
          <a:lstStyle/>
          <a:p>
            <a:pPr algn="r" rtl="1"/>
            <a:r>
              <a:rPr lang="fa-IR" b="1" dirty="0" smtClean="0">
                <a:solidFill>
                  <a:srgbClr val="FF0000"/>
                </a:solidFill>
                <a:cs typeface="B Nazanin" panose="00000400000000000000" pitchFamily="2" charset="-78"/>
              </a:rPr>
              <a:t>راه حل در صورت نرمال نبودن باقی مانده ها</a:t>
            </a:r>
          </a:p>
          <a:p>
            <a:pPr marL="0" indent="0" algn="r" rtl="1">
              <a:buNone/>
            </a:pPr>
            <a:r>
              <a:rPr lang="fa-IR" b="1" dirty="0" smtClean="0">
                <a:cs typeface="B Nazanin" panose="00000400000000000000" pitchFamily="2" charset="-78"/>
              </a:rPr>
              <a:t>-تبدیل لگاریتمی</a:t>
            </a:r>
          </a:p>
          <a:p>
            <a:pPr algn="r" rtl="1">
              <a:buFontTx/>
              <a:buChar char="-"/>
            </a:pPr>
            <a:r>
              <a:rPr lang="en-US" b="1" dirty="0" smtClean="0">
                <a:cs typeface="B Nazanin" panose="00000400000000000000" pitchFamily="2" charset="-78"/>
              </a:rPr>
              <a:t>Bootstrap</a:t>
            </a:r>
          </a:p>
          <a:p>
            <a:pPr marL="0" indent="0" algn="r">
              <a:buNone/>
            </a:pPr>
            <a:r>
              <a:rPr lang="fa-IR" b="1" dirty="0" smtClean="0">
                <a:solidFill>
                  <a:srgbClr val="C00000"/>
                </a:solidFill>
                <a:cs typeface="B Nazanin" panose="00000400000000000000" pitchFamily="2" charset="-78"/>
              </a:rPr>
              <a:t>3-مستقل بودن باقی مانده ها</a:t>
            </a:r>
          </a:p>
          <a:p>
            <a:pPr marL="0" indent="0" algn="r">
              <a:buNone/>
            </a:pPr>
            <a:r>
              <a:rPr lang="fa-IR" b="1" dirty="0" smtClean="0">
                <a:cs typeface="B Nazanin" panose="00000400000000000000" pitchFamily="2" charset="-78"/>
              </a:rPr>
              <a:t>روش شناسایی:</a:t>
            </a:r>
          </a:p>
          <a:p>
            <a:pPr algn="r" rtl="1">
              <a:buFontTx/>
              <a:buChar char="-"/>
            </a:pPr>
            <a:r>
              <a:rPr lang="fa-IR" b="1" dirty="0" smtClean="0">
                <a:cs typeface="B Nazanin" panose="00000400000000000000" pitchFamily="2" charset="-78"/>
              </a:rPr>
              <a:t>توزیع باقی مانده ها</a:t>
            </a:r>
          </a:p>
          <a:p>
            <a:pPr algn="r" rtl="1">
              <a:buFontTx/>
              <a:buChar char="-"/>
            </a:pPr>
            <a:r>
              <a:rPr lang="en-US" b="1" dirty="0" smtClean="0">
                <a:cs typeface="B Nazanin" panose="00000400000000000000" pitchFamily="2" charset="-78"/>
              </a:rPr>
              <a:t>Durbin-Watson </a:t>
            </a:r>
            <a:r>
              <a:rPr lang="fa-IR" b="1" dirty="0" smtClean="0">
                <a:cs typeface="B Nazanin" panose="00000400000000000000" pitchFamily="2" charset="-78"/>
              </a:rPr>
              <a:t>           </a:t>
            </a:r>
            <a:r>
              <a:rPr lang="en-US" b="1" dirty="0" smtClean="0">
                <a:cs typeface="B Nazanin" panose="00000400000000000000" pitchFamily="2" charset="-78"/>
              </a:rPr>
              <a:t> 1.5  ≤ D ≤ 2.5</a:t>
            </a:r>
            <a:endParaRPr lang="fa-IR" b="1" dirty="0" smtClean="0">
              <a:cs typeface="B Nazanin" panose="00000400000000000000" pitchFamily="2" charset="-78"/>
            </a:endParaRPr>
          </a:p>
          <a:p>
            <a:pPr marL="0" indent="0" algn="r" rtl="1">
              <a:buNone/>
            </a:pPr>
            <a:r>
              <a:rPr lang="fa-IR" b="1" dirty="0" smtClean="0">
                <a:cs typeface="B Nazanin" panose="00000400000000000000" pitchFamily="2" charset="-78"/>
              </a:rPr>
              <a:t>- همبستگی سری                                    </a:t>
            </a:r>
            <a:r>
              <a:rPr lang="fa-IR" b="1" dirty="0" smtClean="0">
                <a:cs typeface="B Nazanin" panose="00000400000000000000" pitchFamily="2" charset="-78"/>
              </a:rPr>
              <a:t>-                                      +   </a:t>
            </a:r>
            <a:endParaRPr lang="en-US" b="1" dirty="0" smtClean="0">
              <a:cs typeface="B Nazanin" panose="00000400000000000000" pitchFamily="2" charset="-78"/>
            </a:endParaRPr>
          </a:p>
          <a:p>
            <a:pPr marL="0" indent="0">
              <a:buNone/>
            </a:pPr>
            <a:endParaRPr lang="en-US" b="1" dirty="0" smtClean="0">
              <a:solidFill>
                <a:srgbClr val="C00000"/>
              </a:solidFill>
              <a:cs typeface="B Nazanin" panose="00000400000000000000" pitchFamily="2" charset="-78"/>
            </a:endParaRPr>
          </a:p>
          <a:p>
            <a:pPr marL="0" indent="0">
              <a:buNone/>
            </a:pPr>
            <a:r>
              <a:rPr lang="en-US" b="1" dirty="0" smtClean="0">
                <a:solidFill>
                  <a:srgbClr val="C00000"/>
                </a:solidFill>
                <a:cs typeface="B Nazanin" panose="00000400000000000000" pitchFamily="2" charset="-78"/>
              </a:rPr>
              <a:t>             e</a:t>
            </a:r>
          </a:p>
          <a:p>
            <a:pPr marL="0" indent="0" algn="r" rtl="1">
              <a:buNone/>
            </a:pPr>
            <a:r>
              <a:rPr lang="fa-IR" b="1" dirty="0" smtClean="0">
                <a:solidFill>
                  <a:srgbClr val="C00000"/>
                </a:solidFill>
                <a:cs typeface="B Nazanin" panose="00000400000000000000" pitchFamily="2" charset="-78"/>
              </a:rPr>
              <a:t>   </a:t>
            </a:r>
            <a:endParaRPr lang="en-US" b="1" dirty="0" smtClean="0">
              <a:solidFill>
                <a:srgbClr val="C00000"/>
              </a:solidFill>
              <a:cs typeface="B Nazanin" panose="00000400000000000000" pitchFamily="2" charset="-78"/>
            </a:endParaRPr>
          </a:p>
          <a:p>
            <a:pPr marL="0" indent="0" rtl="1">
              <a:buNone/>
            </a:pPr>
            <a:r>
              <a:rPr lang="en-US" b="1" dirty="0" smtClean="0">
                <a:solidFill>
                  <a:srgbClr val="C00000"/>
                </a:solidFill>
                <a:cs typeface="B Nazanin" panose="00000400000000000000" pitchFamily="2" charset="-78"/>
              </a:rPr>
              <a:t>                               X</a:t>
            </a:r>
          </a:p>
        </p:txBody>
      </p:sp>
      <p:cxnSp>
        <p:nvCxnSpPr>
          <p:cNvPr id="5" name="Straight Arrow Connector 4"/>
          <p:cNvCxnSpPr/>
          <p:nvPr/>
        </p:nvCxnSpPr>
        <p:spPr>
          <a:xfrm flipV="1">
            <a:off x="2369489" y="5852159"/>
            <a:ext cx="2568271" cy="2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377440" y="4134679"/>
            <a:ext cx="7952" cy="1741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822713" y="4905955"/>
            <a:ext cx="373711" cy="389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164620" y="4754880"/>
            <a:ext cx="691763" cy="1669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856382" y="4238044"/>
            <a:ext cx="453225" cy="516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565913" y="5820355"/>
            <a:ext cx="2393343" cy="31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5550011" y="4238045"/>
            <a:ext cx="15902" cy="15982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788550" y="5064981"/>
            <a:ext cx="508883" cy="4055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337190" y="4381169"/>
            <a:ext cx="524786" cy="11290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877878" y="4428877"/>
            <a:ext cx="492981" cy="707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7402664" y="4556097"/>
            <a:ext cx="397566" cy="5804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584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4056"/>
            <a:ext cx="10515600" cy="5532907"/>
          </a:xfrm>
        </p:spPr>
        <p:txBody>
          <a:bodyPr/>
          <a:lstStyle/>
          <a:p>
            <a:pPr algn="r" rtl="1"/>
            <a:r>
              <a:rPr lang="fa-IR" b="1" dirty="0" smtClean="0">
                <a:solidFill>
                  <a:srgbClr val="C00000"/>
                </a:solidFill>
                <a:cs typeface="B Nazanin" panose="00000400000000000000" pitchFamily="2" charset="-78"/>
              </a:rPr>
              <a:t>راه حل در صورت وجود همبستگی سری</a:t>
            </a:r>
          </a:p>
          <a:p>
            <a:pPr algn="r" rtl="1">
              <a:buFontTx/>
              <a:buChar char="-"/>
            </a:pPr>
            <a:r>
              <a:rPr lang="fa-IR" b="1" dirty="0" smtClean="0">
                <a:cs typeface="B Nazanin" panose="00000400000000000000" pitchFamily="2" charset="-78"/>
              </a:rPr>
              <a:t>استفاده از سری های زمانی</a:t>
            </a:r>
          </a:p>
          <a:p>
            <a:pPr algn="r" rtl="1">
              <a:buFontTx/>
              <a:buChar char="-"/>
            </a:pPr>
            <a:r>
              <a:rPr lang="fa-IR" b="1" dirty="0" smtClean="0">
                <a:cs typeface="B Nazanin" panose="00000400000000000000" pitchFamily="2" charset="-78"/>
              </a:rPr>
              <a:t>تصحیح توسط اولین همبستگی سری</a:t>
            </a:r>
          </a:p>
          <a:p>
            <a:pPr marL="0" indent="0" algn="ctr">
              <a:buNone/>
            </a:pPr>
            <a:r>
              <a:rPr lang="en-US" b="1" dirty="0" smtClean="0">
                <a:cs typeface="+mj-cs"/>
              </a:rPr>
              <a:t>r</a:t>
            </a:r>
            <a:r>
              <a:rPr lang="en-US" b="1" baseline="-25000" dirty="0" smtClean="0">
                <a:cs typeface="+mj-cs"/>
              </a:rPr>
              <a:t>1</a:t>
            </a:r>
            <a:r>
              <a:rPr lang="en-US" b="1" dirty="0" smtClean="0">
                <a:cs typeface="+mj-cs"/>
              </a:rPr>
              <a:t>= </a:t>
            </a:r>
            <a:r>
              <a:rPr lang="el-GR" b="1" dirty="0" smtClean="0">
                <a:cs typeface="+mj-cs"/>
              </a:rPr>
              <a:t>Σ</a:t>
            </a:r>
            <a:r>
              <a:rPr lang="en-US" b="1" dirty="0" smtClean="0">
                <a:cs typeface="+mj-cs"/>
              </a:rPr>
              <a:t>e</a:t>
            </a:r>
            <a:r>
              <a:rPr lang="en-US" b="1" baseline="-25000" dirty="0" smtClean="0">
                <a:effectLst>
                  <a:outerShdw blurRad="38100" dist="38100" dir="2700000" algn="tl">
                    <a:srgbClr val="000000">
                      <a:alpha val="43137"/>
                    </a:srgbClr>
                  </a:outerShdw>
                </a:effectLst>
                <a:cs typeface="+mj-cs"/>
              </a:rPr>
              <a:t>i</a:t>
            </a:r>
            <a:r>
              <a:rPr lang="en-US" b="1" dirty="0" smtClean="0">
                <a:cs typeface="+mj-cs"/>
              </a:rPr>
              <a:t>e</a:t>
            </a:r>
            <a:r>
              <a:rPr lang="en-US" b="1" baseline="-25000" dirty="0" smtClean="0">
                <a:cs typeface="+mj-cs"/>
              </a:rPr>
              <a:t>i-1</a:t>
            </a:r>
            <a:r>
              <a:rPr lang="en-US" b="1" dirty="0" smtClean="0">
                <a:cs typeface="+mj-cs"/>
              </a:rPr>
              <a:t>/</a:t>
            </a:r>
            <a:r>
              <a:rPr lang="el-GR" b="1" dirty="0" smtClean="0">
                <a:cs typeface="+mj-cs"/>
              </a:rPr>
              <a:t>Σ</a:t>
            </a:r>
            <a:r>
              <a:rPr lang="en-US" b="1" dirty="0" smtClean="0">
                <a:cs typeface="+mj-cs"/>
              </a:rPr>
              <a:t>e</a:t>
            </a:r>
            <a:r>
              <a:rPr lang="en-US" b="1" baseline="30000" dirty="0" smtClean="0">
                <a:cs typeface="+mj-cs"/>
              </a:rPr>
              <a:t>2</a:t>
            </a:r>
            <a:r>
              <a:rPr lang="en-US" b="1" baseline="-25000" dirty="0" smtClean="0">
                <a:effectLst>
                  <a:outerShdw blurRad="38100" dist="38100" dir="2700000" algn="tl">
                    <a:srgbClr val="000000">
                      <a:alpha val="43137"/>
                    </a:srgbClr>
                  </a:outerShdw>
                </a:effectLst>
                <a:cs typeface="+mj-cs"/>
              </a:rPr>
              <a:t>i</a:t>
            </a:r>
          </a:p>
          <a:p>
            <a:pPr marL="0" indent="0" algn="ctr">
              <a:buNone/>
            </a:pPr>
            <a:r>
              <a:rPr lang="en-US" b="1" dirty="0" smtClean="0">
                <a:effectLst>
                  <a:outerShdw blurRad="38100" dist="38100" dir="2700000" algn="tl">
                    <a:srgbClr val="000000">
                      <a:alpha val="43137"/>
                    </a:srgbClr>
                  </a:outerShdw>
                </a:effectLst>
                <a:cs typeface="+mj-cs"/>
              </a:rPr>
              <a:t>t= b/ </a:t>
            </a:r>
            <a:r>
              <a:rPr lang="en-US" b="1" dirty="0" smtClean="0">
                <a:cs typeface="+mj-cs"/>
              </a:rPr>
              <a:t>√(MSE/SSX)(1+r</a:t>
            </a:r>
            <a:r>
              <a:rPr lang="en-US" b="1" baseline="-25000" dirty="0" smtClean="0">
                <a:cs typeface="+mj-cs"/>
              </a:rPr>
              <a:t>1</a:t>
            </a:r>
            <a:r>
              <a:rPr lang="en-US" b="1" dirty="0" smtClean="0">
                <a:cs typeface="+mj-cs"/>
              </a:rPr>
              <a:t>/1-r</a:t>
            </a:r>
            <a:r>
              <a:rPr lang="en-US" b="1" baseline="-25000" dirty="0" smtClean="0">
                <a:cs typeface="+mj-cs"/>
              </a:rPr>
              <a:t>1</a:t>
            </a:r>
            <a:r>
              <a:rPr lang="en-US" b="1" dirty="0" smtClean="0">
                <a:cs typeface="+mj-cs"/>
              </a:rPr>
              <a:t>)</a:t>
            </a:r>
            <a:endParaRPr lang="en-US" b="1" baseline="-25000" dirty="0">
              <a:cs typeface="+mj-cs"/>
            </a:endParaRPr>
          </a:p>
        </p:txBody>
      </p:sp>
    </p:spTree>
    <p:extLst>
      <p:ext uri="{BB962C8B-B14F-4D97-AF65-F5344CB8AC3E}">
        <p14:creationId xmlns:p14="http://schemas.microsoft.com/office/powerpoint/2010/main" val="2399138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226"/>
          </a:xfrm>
        </p:spPr>
        <p:txBody>
          <a:bodyPr>
            <a:normAutofit/>
          </a:bodyPr>
          <a:lstStyle/>
          <a:p>
            <a:pPr algn="ctr"/>
            <a:r>
              <a:rPr lang="fa-IR" sz="3100" b="1" dirty="0" smtClean="0"/>
              <a:t>داده های پرت</a:t>
            </a:r>
            <a:endParaRPr lang="en-US" sz="3100" b="1" dirty="0"/>
          </a:p>
        </p:txBody>
      </p:sp>
      <p:sp>
        <p:nvSpPr>
          <p:cNvPr id="4" name="Content Placeholder 3"/>
          <p:cNvSpPr>
            <a:spLocks noGrp="1"/>
          </p:cNvSpPr>
          <p:nvPr>
            <p:ph idx="1"/>
          </p:nvPr>
        </p:nvSpPr>
        <p:spPr>
          <a:xfrm>
            <a:off x="838200" y="1041621"/>
            <a:ext cx="10515600" cy="5135342"/>
          </a:xfrm>
        </p:spPr>
        <p:txBody>
          <a:bodyPr>
            <a:normAutofit fontScale="92500" lnSpcReduction="20000"/>
          </a:bodyPr>
          <a:lstStyle/>
          <a:p>
            <a:pPr algn="r" rtl="1"/>
            <a:endParaRPr lang="fa-IR" dirty="0" smtClean="0">
              <a:cs typeface="B Nazanin" panose="00000400000000000000" pitchFamily="2" charset="-78"/>
            </a:endParaRPr>
          </a:p>
          <a:p>
            <a:pPr algn="r" rtl="1"/>
            <a:endParaRPr lang="fa-IR" dirty="0">
              <a:cs typeface="B Nazanin" panose="00000400000000000000" pitchFamily="2" charset="-78"/>
            </a:endParaRPr>
          </a:p>
          <a:p>
            <a:pPr algn="r" rtl="1"/>
            <a:endParaRPr lang="fa-IR" dirty="0" smtClean="0">
              <a:cs typeface="B Nazanin" panose="00000400000000000000" pitchFamily="2" charset="-78"/>
            </a:endParaRPr>
          </a:p>
          <a:p>
            <a:pPr marL="0" indent="0" algn="r" rtl="1">
              <a:buNone/>
            </a:pPr>
            <a:endParaRPr lang="fa-IR" dirty="0" smtClean="0">
              <a:cs typeface="B Nazanin" panose="00000400000000000000" pitchFamily="2" charset="-78"/>
            </a:endParaRPr>
          </a:p>
          <a:p>
            <a:pPr algn="r" rtl="1"/>
            <a:r>
              <a:rPr lang="fa-IR" b="1" dirty="0" smtClean="0">
                <a:solidFill>
                  <a:srgbClr val="C00000"/>
                </a:solidFill>
                <a:cs typeface="B Nazanin" panose="00000400000000000000" pitchFamily="2" charset="-78"/>
              </a:rPr>
              <a:t>نحوه شناسایی:</a:t>
            </a:r>
          </a:p>
          <a:p>
            <a:pPr algn="r" rtl="1"/>
            <a:r>
              <a:rPr lang="fa-IR" b="1" dirty="0" smtClean="0">
                <a:cs typeface="B Nazanin" panose="00000400000000000000" pitchFamily="2" charset="-78"/>
              </a:rPr>
              <a:t>روش های گوناگون: </a:t>
            </a:r>
          </a:p>
          <a:p>
            <a:pPr algn="r" rtl="1">
              <a:buFontTx/>
              <a:buChar char="-"/>
            </a:pPr>
            <a:r>
              <a:rPr lang="fa-IR" b="1" dirty="0" smtClean="0">
                <a:cs typeface="B Nazanin" panose="00000400000000000000" pitchFamily="2" charset="-78"/>
              </a:rPr>
              <a:t>فاصله کوکز </a:t>
            </a:r>
            <a:r>
              <a:rPr lang="en-US" b="1" dirty="0" smtClean="0">
                <a:cs typeface="B Nazanin" panose="00000400000000000000" pitchFamily="2" charset="-78"/>
              </a:rPr>
              <a:t> Cook’s distance</a:t>
            </a:r>
            <a:r>
              <a:rPr lang="fa-IR" b="1" dirty="0" smtClean="0">
                <a:cs typeface="B Nazanin" panose="00000400000000000000" pitchFamily="2" charset="-78"/>
              </a:rPr>
              <a:t> </a:t>
            </a:r>
          </a:p>
          <a:p>
            <a:pPr algn="r" rtl="1">
              <a:buFontTx/>
              <a:buChar char="-"/>
            </a:pPr>
            <a:r>
              <a:rPr lang="fa-IR" b="1" dirty="0">
                <a:cs typeface="B Nazanin" panose="00000400000000000000" pitchFamily="2" charset="-78"/>
              </a:rPr>
              <a:t>شناسایی داده های پرت تاثیر گذار </a:t>
            </a:r>
          </a:p>
          <a:p>
            <a:pPr algn="r" rtl="1">
              <a:buFontTx/>
              <a:buChar char="-"/>
            </a:pPr>
            <a:r>
              <a:rPr lang="fa-IR" b="1" dirty="0" smtClean="0">
                <a:cs typeface="B Nazanin" panose="00000400000000000000" pitchFamily="2" charset="-78"/>
              </a:rPr>
              <a:t>در بخش رگرسیون در </a:t>
            </a:r>
            <a:r>
              <a:rPr lang="en-US" b="1" dirty="0" smtClean="0">
                <a:cs typeface="B Nazanin" panose="00000400000000000000" pitchFamily="2" charset="-78"/>
              </a:rPr>
              <a:t>SPSS</a:t>
            </a:r>
            <a:r>
              <a:rPr lang="fa-IR" b="1" dirty="0" smtClean="0">
                <a:cs typeface="B Nazanin" panose="00000400000000000000" pitchFamily="2" charset="-78"/>
              </a:rPr>
              <a:t>  در گزینه  </a:t>
            </a:r>
            <a:r>
              <a:rPr lang="en-US" b="1" dirty="0" smtClean="0">
                <a:cs typeface="B Nazanin" panose="00000400000000000000" pitchFamily="2" charset="-78"/>
              </a:rPr>
              <a:t>Save</a:t>
            </a:r>
            <a:r>
              <a:rPr lang="fa-IR" b="1" dirty="0" smtClean="0">
                <a:cs typeface="B Nazanin" panose="00000400000000000000" pitchFamily="2" charset="-78"/>
              </a:rPr>
              <a:t> </a:t>
            </a:r>
          </a:p>
          <a:p>
            <a:pPr algn="r" rtl="1">
              <a:buFontTx/>
              <a:buChar char="-"/>
            </a:pPr>
            <a:r>
              <a:rPr lang="fa-IR" b="1" dirty="0" smtClean="0">
                <a:cs typeface="B Nazanin" panose="00000400000000000000" pitchFamily="2" charset="-78"/>
              </a:rPr>
              <a:t>اعداد بالاتر از </a:t>
            </a:r>
            <a:r>
              <a:rPr lang="fa-IR" b="1" dirty="0" smtClean="0">
                <a:solidFill>
                  <a:srgbClr val="FF0000"/>
                </a:solidFill>
                <a:cs typeface="B Nazanin" panose="00000400000000000000" pitchFamily="2" charset="-78"/>
              </a:rPr>
              <a:t>یک </a:t>
            </a:r>
            <a:r>
              <a:rPr lang="fa-IR" b="1" dirty="0" smtClean="0">
                <a:cs typeface="B Nazanin" panose="00000400000000000000" pitchFamily="2" charset="-78"/>
              </a:rPr>
              <a:t>مربوط به داده های پرت هستند.   </a:t>
            </a:r>
            <a:endParaRPr lang="en-US" b="1" dirty="0" smtClean="0">
              <a:cs typeface="B Nazanin" panose="00000400000000000000" pitchFamily="2" charset="-78"/>
            </a:endParaRPr>
          </a:p>
          <a:p>
            <a:pPr algn="r" rtl="1">
              <a:buFontTx/>
              <a:buChar char="-"/>
            </a:pPr>
            <a:r>
              <a:rPr lang="fa-IR" b="1" dirty="0" smtClean="0">
                <a:solidFill>
                  <a:srgbClr val="C00000"/>
                </a:solidFill>
                <a:cs typeface="B Nazanin" panose="00000400000000000000" pitchFamily="2" charset="-78"/>
              </a:rPr>
              <a:t>نحوه کنترل در صورت پرت بودن:</a:t>
            </a:r>
          </a:p>
          <a:p>
            <a:pPr marL="0" indent="0" algn="r" rtl="1">
              <a:buNone/>
            </a:pPr>
            <a:r>
              <a:rPr lang="fa-IR" b="1" dirty="0" smtClean="0">
                <a:cs typeface="B Nazanin" panose="00000400000000000000" pitchFamily="2" charset="-78"/>
              </a:rPr>
              <a:t>حذف از مجموعه داده ها ولی گزارش آن </a:t>
            </a:r>
          </a:p>
          <a:p>
            <a:pPr algn="r" rtl="1">
              <a:buFontTx/>
              <a:buChar char="-"/>
            </a:pPr>
            <a:endParaRPr lang="en-US" b="1" dirty="0">
              <a:cs typeface="B Nazanin" panose="00000400000000000000" pitchFamily="2" charset="-78"/>
            </a:endParaRPr>
          </a:p>
        </p:txBody>
      </p:sp>
      <p:pic>
        <p:nvPicPr>
          <p:cNvPr id="6" name="Picture 3" descr="https://cxl.com/wp-content/uploads/2017/01/outlier2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8918" y="1050240"/>
            <a:ext cx="4508390" cy="209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518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3616"/>
          </a:xfrm>
        </p:spPr>
        <p:txBody>
          <a:bodyPr>
            <a:normAutofit/>
          </a:bodyPr>
          <a:lstStyle/>
          <a:p>
            <a:pPr algn="ctr"/>
            <a:r>
              <a:rPr lang="fa-IR" sz="2800" b="1" dirty="0" smtClean="0">
                <a:cs typeface="B Nazanin" panose="00000400000000000000" pitchFamily="2" charset="-78"/>
              </a:rPr>
              <a:t>چند هم خطی</a:t>
            </a:r>
            <a:endParaRPr lang="en-US" sz="2800" b="1" dirty="0">
              <a:cs typeface="B Nazanin" panose="00000400000000000000" pitchFamily="2" charset="-78"/>
            </a:endParaRPr>
          </a:p>
        </p:txBody>
      </p:sp>
      <p:sp>
        <p:nvSpPr>
          <p:cNvPr id="3" name="Content Placeholder 2"/>
          <p:cNvSpPr>
            <a:spLocks noGrp="1"/>
          </p:cNvSpPr>
          <p:nvPr>
            <p:ph idx="1"/>
          </p:nvPr>
        </p:nvSpPr>
        <p:spPr>
          <a:xfrm>
            <a:off x="838200" y="914400"/>
            <a:ext cx="10515600" cy="5262563"/>
          </a:xfrm>
        </p:spPr>
        <p:txBody>
          <a:bodyPr/>
          <a:lstStyle/>
          <a:p>
            <a:pPr algn="r" rtl="1"/>
            <a:r>
              <a:rPr lang="fa-IR" b="1" dirty="0">
                <a:solidFill>
                  <a:srgbClr val="C00000"/>
                </a:solidFill>
                <a:cs typeface="B Nazanin" panose="00000400000000000000" pitchFamily="2" charset="-78"/>
              </a:rPr>
              <a:t>چند هم </a:t>
            </a:r>
            <a:r>
              <a:rPr lang="fa-IR" b="1" dirty="0" smtClean="0">
                <a:solidFill>
                  <a:srgbClr val="C00000"/>
                </a:solidFill>
                <a:cs typeface="B Nazanin" panose="00000400000000000000" pitchFamily="2" charset="-78"/>
              </a:rPr>
              <a:t>خطی= همبستگی شدید متغیر های مستقل در مدل رگرسیون</a:t>
            </a:r>
          </a:p>
          <a:p>
            <a:pPr marL="0" indent="0" algn="r" rtl="1">
              <a:buNone/>
            </a:pPr>
            <a:r>
              <a:rPr lang="fa-IR" b="1" dirty="0" smtClean="0">
                <a:solidFill>
                  <a:srgbClr val="C00000"/>
                </a:solidFill>
                <a:cs typeface="B Nazanin" panose="00000400000000000000" pitchFamily="2" charset="-78"/>
              </a:rPr>
              <a:t>آثار: </a:t>
            </a:r>
          </a:p>
          <a:p>
            <a:pPr marL="0" indent="0" algn="r" rtl="1">
              <a:buNone/>
            </a:pPr>
            <a:r>
              <a:rPr lang="fa-IR" b="1" dirty="0" smtClean="0">
                <a:solidFill>
                  <a:srgbClr val="C00000"/>
                </a:solidFill>
                <a:cs typeface="B Nazanin" panose="00000400000000000000" pitchFamily="2" charset="-78"/>
              </a:rPr>
              <a:t>1- </a:t>
            </a:r>
            <a:r>
              <a:rPr lang="fa-IR" b="1" dirty="0" smtClean="0">
                <a:cs typeface="B Nazanin" panose="00000400000000000000" pitchFamily="2" charset="-78"/>
              </a:rPr>
              <a:t>وجود ضرایب رگرسیون غیر منطقی در رگرسیون چند گانه</a:t>
            </a:r>
          </a:p>
          <a:p>
            <a:pPr marL="0" indent="0" algn="r" rtl="1">
              <a:buNone/>
            </a:pPr>
            <a:r>
              <a:rPr lang="fa-IR" b="1" dirty="0" smtClean="0">
                <a:cs typeface="B Nazanin" panose="00000400000000000000" pitchFamily="2" charset="-78"/>
              </a:rPr>
              <a:t>2- افزایش واریانس </a:t>
            </a:r>
            <a:r>
              <a:rPr lang="fa-IR" b="1" dirty="0">
                <a:cs typeface="B Nazanin" panose="00000400000000000000" pitchFamily="2" charset="-78"/>
              </a:rPr>
              <a:t>ضرایب رگرسیون </a:t>
            </a:r>
            <a:r>
              <a:rPr lang="fa-IR" b="1" dirty="0" smtClean="0">
                <a:cs typeface="B Nazanin" panose="00000400000000000000" pitchFamily="2" charset="-78"/>
              </a:rPr>
              <a:t>جزء (کاهش حساسیت آزمایش)</a:t>
            </a:r>
          </a:p>
          <a:p>
            <a:pPr algn="r" rtl="1"/>
            <a:r>
              <a:rPr lang="fa-IR" b="1" dirty="0" smtClean="0">
                <a:solidFill>
                  <a:srgbClr val="C00000"/>
                </a:solidFill>
                <a:cs typeface="B Nazanin" panose="00000400000000000000" pitchFamily="2" charset="-78"/>
              </a:rPr>
              <a:t>نحوه شناسایی:</a:t>
            </a:r>
            <a:endParaRPr lang="fa-IR" b="1" dirty="0" smtClean="0">
              <a:cs typeface="B Nazanin" panose="00000400000000000000" pitchFamily="2" charset="-78"/>
            </a:endParaRPr>
          </a:p>
          <a:p>
            <a:pPr marL="0" indent="0" algn="r">
              <a:buNone/>
            </a:pPr>
            <a:r>
              <a:rPr lang="fa-IR" b="1" dirty="0" smtClean="0"/>
              <a:t> </a:t>
            </a:r>
            <a:r>
              <a:rPr lang="fa-IR" b="1" dirty="0" smtClean="0">
                <a:cs typeface="B Nazanin" panose="00000400000000000000" pitchFamily="2" charset="-78"/>
              </a:rPr>
              <a:t>مقادیر بالاتر از10</a:t>
            </a:r>
            <a:r>
              <a:rPr lang="en-US" b="1" dirty="0" smtClean="0"/>
              <a:t>VIF= </a:t>
            </a:r>
            <a:r>
              <a:rPr lang="fa-IR" b="1" dirty="0" smtClean="0"/>
              <a:t>- </a:t>
            </a:r>
            <a:r>
              <a:rPr lang="fa-IR" b="1" dirty="0" smtClean="0">
                <a:cs typeface="B Nazanin" panose="00000400000000000000" pitchFamily="2" charset="-78"/>
              </a:rPr>
              <a:t>عامل تورم واریانس</a:t>
            </a:r>
          </a:p>
          <a:p>
            <a:pPr marL="0" indent="0" algn="r">
              <a:buNone/>
            </a:pPr>
            <a:r>
              <a:rPr lang="fa-IR" b="1" dirty="0" smtClean="0">
                <a:cs typeface="B Nazanin" panose="00000400000000000000" pitchFamily="2" charset="-78"/>
              </a:rPr>
              <a:t> کمتر از </a:t>
            </a:r>
            <a:r>
              <a:rPr lang="fa-IR" b="1" dirty="0">
                <a:cs typeface="B Nazanin" panose="00000400000000000000" pitchFamily="2" charset="-78"/>
              </a:rPr>
              <a:t>0.1</a:t>
            </a:r>
            <a:r>
              <a:rPr lang="en-US" b="1" dirty="0">
                <a:cs typeface="B Nazanin" panose="00000400000000000000" pitchFamily="2" charset="-78"/>
              </a:rPr>
              <a:t>Tolerance</a:t>
            </a:r>
            <a:r>
              <a:rPr lang="fa-IR" b="1" dirty="0">
                <a:cs typeface="B Nazanin" panose="00000400000000000000" pitchFamily="2" charset="-78"/>
              </a:rPr>
              <a:t>- </a:t>
            </a:r>
            <a:endParaRPr lang="fa-IR" b="1" dirty="0" smtClean="0">
              <a:cs typeface="B Nazanin" panose="00000400000000000000" pitchFamily="2" charset="-78"/>
            </a:endParaRPr>
          </a:p>
          <a:p>
            <a:pPr marL="0" indent="0" algn="r">
              <a:buNone/>
            </a:pPr>
            <a:r>
              <a:rPr lang="fa-IR" b="1" dirty="0">
                <a:solidFill>
                  <a:srgbClr val="C00000"/>
                </a:solidFill>
                <a:cs typeface="B Nazanin" panose="00000400000000000000" pitchFamily="2" charset="-78"/>
              </a:rPr>
              <a:t>نحوه </a:t>
            </a:r>
            <a:r>
              <a:rPr lang="fa-IR" b="1" dirty="0" smtClean="0">
                <a:solidFill>
                  <a:srgbClr val="C00000"/>
                </a:solidFill>
                <a:cs typeface="B Nazanin" panose="00000400000000000000" pitchFamily="2" charset="-78"/>
              </a:rPr>
              <a:t>کنترل:</a:t>
            </a:r>
          </a:p>
          <a:p>
            <a:pPr marL="0" indent="0" algn="r" rtl="1">
              <a:buNone/>
            </a:pPr>
            <a:r>
              <a:rPr lang="en-US" b="1" dirty="0" smtClean="0">
                <a:cs typeface="B Nazanin" panose="00000400000000000000" pitchFamily="2" charset="-78"/>
              </a:rPr>
              <a:t>  </a:t>
            </a:r>
            <a:r>
              <a:rPr lang="fa-IR" b="1" dirty="0" smtClean="0">
                <a:cs typeface="B Nazanin" panose="00000400000000000000" pitchFamily="2" charset="-78"/>
              </a:rPr>
              <a:t>رگرسیون ریج (</a:t>
            </a:r>
            <a:r>
              <a:rPr lang="en-US" b="1" dirty="0" smtClean="0">
                <a:cs typeface="B Nazanin" panose="00000400000000000000" pitchFamily="2" charset="-78"/>
              </a:rPr>
              <a:t>Ridge</a:t>
            </a:r>
            <a:r>
              <a:rPr lang="fa-IR" b="1" dirty="0" smtClean="0">
                <a:cs typeface="B Nazanin" panose="00000400000000000000" pitchFamily="2" charset="-78"/>
              </a:rPr>
              <a:t>) در برنامه </a:t>
            </a:r>
            <a:r>
              <a:rPr lang="en-US" b="1" dirty="0" smtClean="0">
                <a:cs typeface="B Nazanin" panose="00000400000000000000" pitchFamily="2" charset="-78"/>
              </a:rPr>
              <a:t>  </a:t>
            </a:r>
            <a:r>
              <a:rPr lang="en-US" b="1" dirty="0" err="1" smtClean="0">
                <a:cs typeface="B Nazanin" panose="00000400000000000000" pitchFamily="2" charset="-78"/>
              </a:rPr>
              <a:t>Statistica</a:t>
            </a:r>
            <a:r>
              <a:rPr lang="en-US" b="1" dirty="0" smtClean="0">
                <a:cs typeface="B Nazanin" panose="00000400000000000000" pitchFamily="2" charset="-78"/>
              </a:rPr>
              <a:t>   </a:t>
            </a:r>
            <a:endParaRPr lang="fa-IR" b="1" dirty="0">
              <a:cs typeface="B Nazanin" panose="00000400000000000000" pitchFamily="2" charset="-78"/>
            </a:endParaRPr>
          </a:p>
          <a:p>
            <a:pPr marL="0" indent="0" algn="r">
              <a:buNone/>
            </a:pPr>
            <a:r>
              <a:rPr lang="en-US" b="1" dirty="0" smtClean="0">
                <a:cs typeface="B Nazanin" panose="00000400000000000000" pitchFamily="2" charset="-78"/>
              </a:rPr>
              <a:t> </a:t>
            </a:r>
            <a:endParaRPr lang="en-US" b="1" dirty="0">
              <a:cs typeface="B Nazanin" panose="00000400000000000000" pitchFamily="2" charset="-78"/>
            </a:endParaRPr>
          </a:p>
        </p:txBody>
      </p:sp>
    </p:spTree>
    <p:extLst>
      <p:ext uri="{BB962C8B-B14F-4D97-AF65-F5344CB8AC3E}">
        <p14:creationId xmlns:p14="http://schemas.microsoft.com/office/powerpoint/2010/main" val="3394649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1567"/>
          </a:xfrm>
        </p:spPr>
        <p:txBody>
          <a:bodyPr>
            <a:normAutofit/>
          </a:bodyPr>
          <a:lstStyle/>
          <a:p>
            <a:pPr algn="ctr"/>
            <a:r>
              <a:rPr lang="fa-IR" sz="2800" b="1" dirty="0" smtClean="0">
                <a:cs typeface="B Nazanin" panose="00000400000000000000" pitchFamily="2" charset="-78"/>
              </a:rPr>
              <a:t>نکاتی در مورد تجزیه واریانس</a:t>
            </a:r>
            <a:endParaRPr lang="en-US" sz="2800" b="1" dirty="0">
              <a:cs typeface="B Nazanin" panose="00000400000000000000" pitchFamily="2" charset="-78"/>
            </a:endParaRPr>
          </a:p>
        </p:txBody>
      </p:sp>
      <p:sp>
        <p:nvSpPr>
          <p:cNvPr id="3" name="Content Placeholder 2"/>
          <p:cNvSpPr>
            <a:spLocks noGrp="1"/>
          </p:cNvSpPr>
          <p:nvPr>
            <p:ph idx="1"/>
          </p:nvPr>
        </p:nvSpPr>
        <p:spPr>
          <a:xfrm>
            <a:off x="838200" y="930303"/>
            <a:ext cx="10515600" cy="5246660"/>
          </a:xfrm>
        </p:spPr>
        <p:txBody>
          <a:bodyPr/>
          <a:lstStyle/>
          <a:p>
            <a:pPr algn="r" rtl="1">
              <a:buFontTx/>
              <a:buChar char="-"/>
            </a:pPr>
            <a:r>
              <a:rPr lang="fa-IR" b="1" dirty="0" smtClean="0">
                <a:cs typeface="B Nazanin" panose="00000400000000000000" pitchFamily="2" charset="-78"/>
              </a:rPr>
              <a:t>برای مقایسه چند گروه به کار می رود.</a:t>
            </a:r>
          </a:p>
          <a:p>
            <a:pPr algn="r" rtl="1">
              <a:buFontTx/>
              <a:buChar char="-"/>
            </a:pPr>
            <a:r>
              <a:rPr lang="fa-IR" b="1" dirty="0" smtClean="0">
                <a:cs typeface="B Nazanin" panose="00000400000000000000" pitchFamily="2" charset="-78"/>
              </a:rPr>
              <a:t>تشخیص کلی از وجود اختلاف بین گروه ها.</a:t>
            </a:r>
            <a:endParaRPr lang="en-US" b="1" dirty="0" smtClean="0">
              <a:cs typeface="B Nazanin" panose="00000400000000000000" pitchFamily="2" charset="-78"/>
            </a:endParaRPr>
          </a:p>
          <a:p>
            <a:pPr marL="0" indent="0" algn="r" rtl="1">
              <a:buNone/>
            </a:pPr>
            <a:r>
              <a:rPr lang="fa-IR" sz="1800" b="1" dirty="0" smtClean="0">
                <a:cs typeface="B Nazanin" panose="00000400000000000000" pitchFamily="2" charset="-78"/>
              </a:rPr>
              <a:t>جدول 1- تجزیه واریانس برای مقایسه چند گروه مستقل</a:t>
            </a:r>
          </a:p>
          <a:p>
            <a:pPr marL="0" indent="0" algn="r" rtl="1">
              <a:buNone/>
            </a:pPr>
            <a:endParaRPr lang="fa-IR" sz="1800" b="1" dirty="0">
              <a:cs typeface="B Nazanin" panose="00000400000000000000" pitchFamily="2" charset="-78"/>
            </a:endParaRPr>
          </a:p>
          <a:p>
            <a:pPr marL="0" indent="0" algn="r" rtl="1">
              <a:buNone/>
            </a:pPr>
            <a:endParaRPr lang="fa-IR" sz="1800" b="1" dirty="0" smtClean="0">
              <a:cs typeface="B Nazanin" panose="00000400000000000000" pitchFamily="2" charset="-78"/>
            </a:endParaRPr>
          </a:p>
          <a:p>
            <a:pPr marL="0" indent="0" algn="r" rtl="1">
              <a:buNone/>
            </a:pPr>
            <a:endParaRPr lang="fa-IR" sz="1800" b="1" dirty="0">
              <a:cs typeface="B Nazanin" panose="00000400000000000000" pitchFamily="2" charset="-78"/>
            </a:endParaRPr>
          </a:p>
          <a:p>
            <a:pPr marL="0" indent="0" algn="r" rtl="1">
              <a:buNone/>
            </a:pPr>
            <a:endParaRPr lang="fa-IR" sz="1800" b="1" dirty="0" smtClean="0">
              <a:cs typeface="B Nazanin" panose="00000400000000000000" pitchFamily="2" charset="-78"/>
            </a:endParaRPr>
          </a:p>
          <a:p>
            <a:pPr marL="0" indent="0" algn="r" rtl="1">
              <a:buNone/>
            </a:pPr>
            <a:endParaRPr lang="fa-IR" sz="1800" b="1" dirty="0">
              <a:cs typeface="B Nazanin" panose="00000400000000000000" pitchFamily="2" charset="-78"/>
            </a:endParaRPr>
          </a:p>
          <a:p>
            <a:pPr marL="0" indent="0" algn="r" rtl="1">
              <a:buNone/>
            </a:pPr>
            <a:endParaRPr lang="fa-IR" sz="1800" b="1" dirty="0" smtClean="0">
              <a:cs typeface="B Nazanin" panose="00000400000000000000" pitchFamily="2" charset="-78"/>
            </a:endParaRPr>
          </a:p>
          <a:p>
            <a:pPr marL="0" indent="0" algn="r" rtl="1">
              <a:buNone/>
            </a:pPr>
            <a:r>
              <a:rPr lang="fa-IR" sz="1800" b="1" dirty="0" smtClean="0">
                <a:cs typeface="B Nazanin" panose="00000400000000000000" pitchFamily="2" charset="-78"/>
              </a:rPr>
              <a:t>- </a:t>
            </a:r>
            <a:r>
              <a:rPr lang="fa-IR" b="1" dirty="0" smtClean="0">
                <a:cs typeface="B Nazanin" panose="00000400000000000000" pitchFamily="2" charset="-78"/>
              </a:rPr>
              <a:t>اگر </a:t>
            </a:r>
            <a:r>
              <a:rPr lang="en-US" b="1" dirty="0" smtClean="0">
                <a:cs typeface="B Nazanin" panose="00000400000000000000" pitchFamily="2" charset="-78"/>
              </a:rPr>
              <a:t>F</a:t>
            </a:r>
            <a:r>
              <a:rPr lang="fa-IR" b="1" dirty="0" smtClean="0">
                <a:cs typeface="B Nazanin" panose="00000400000000000000" pitchFamily="2" charset="-78"/>
              </a:rPr>
              <a:t> در سطح احتمال یک درصد معنی دار باشد و تیمار ها به حد کافی از هم متمایز شوند، در صورت بالا بودن </a:t>
            </a:r>
            <a:r>
              <a:rPr lang="en-US" b="1" dirty="0" smtClean="0">
                <a:cs typeface="B Nazanin" panose="00000400000000000000" pitchFamily="2" charset="-78"/>
              </a:rPr>
              <a:t> CV</a:t>
            </a:r>
            <a:r>
              <a:rPr lang="fa-IR" b="1" dirty="0" smtClean="0">
                <a:cs typeface="B Nazanin" panose="00000400000000000000" pitchFamily="2" charset="-78"/>
              </a:rPr>
              <a:t>نیازی به تکرار آزمایش نیست. </a:t>
            </a:r>
          </a:p>
        </p:txBody>
      </p:sp>
      <p:graphicFrame>
        <p:nvGraphicFramePr>
          <p:cNvPr id="4" name="Table 3"/>
          <p:cNvGraphicFramePr>
            <a:graphicFrameLocks noGrp="1"/>
          </p:cNvGraphicFramePr>
          <p:nvPr>
            <p:extLst>
              <p:ext uri="{D42A27DB-BD31-4B8C-83A1-F6EECF244321}">
                <p14:modId xmlns:p14="http://schemas.microsoft.com/office/powerpoint/2010/main" val="363714458"/>
              </p:ext>
            </p:extLst>
          </p:nvPr>
        </p:nvGraphicFramePr>
        <p:xfrm>
          <a:off x="1939534" y="2506496"/>
          <a:ext cx="8128000" cy="18542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163253770"/>
                    </a:ext>
                  </a:extLst>
                </a:gridCol>
                <a:gridCol w="1638462">
                  <a:extLst>
                    <a:ext uri="{9D8B030D-6E8A-4147-A177-3AD203B41FA5}">
                      <a16:colId xmlns:a16="http://schemas.microsoft.com/office/drawing/2014/main" val="1796288431"/>
                    </a:ext>
                  </a:extLst>
                </a:gridCol>
                <a:gridCol w="1612738">
                  <a:extLst>
                    <a:ext uri="{9D8B030D-6E8A-4147-A177-3AD203B41FA5}">
                      <a16:colId xmlns:a16="http://schemas.microsoft.com/office/drawing/2014/main" val="3220471703"/>
                    </a:ext>
                  </a:extLst>
                </a:gridCol>
                <a:gridCol w="1625600">
                  <a:extLst>
                    <a:ext uri="{9D8B030D-6E8A-4147-A177-3AD203B41FA5}">
                      <a16:colId xmlns:a16="http://schemas.microsoft.com/office/drawing/2014/main" val="4206937457"/>
                    </a:ext>
                  </a:extLst>
                </a:gridCol>
                <a:gridCol w="1625600">
                  <a:extLst>
                    <a:ext uri="{9D8B030D-6E8A-4147-A177-3AD203B41FA5}">
                      <a16:colId xmlns:a16="http://schemas.microsoft.com/office/drawing/2014/main" val="4196180989"/>
                    </a:ext>
                  </a:extLst>
                </a:gridCol>
              </a:tblGrid>
              <a:tr h="370840">
                <a:tc>
                  <a:txBody>
                    <a:bodyPr/>
                    <a:lstStyle/>
                    <a:p>
                      <a:r>
                        <a:rPr lang="fa-IR" dirty="0" smtClean="0">
                          <a:solidFill>
                            <a:schemeClr val="tx1"/>
                          </a:solidFill>
                          <a:cs typeface="B Nazanin" panose="00000400000000000000" pitchFamily="2" charset="-78"/>
                        </a:rPr>
                        <a:t>منابع تغییر</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a-IR" dirty="0" smtClean="0">
                          <a:solidFill>
                            <a:schemeClr val="tx1"/>
                          </a:solidFill>
                          <a:cs typeface="B Nazanin" panose="00000400000000000000" pitchFamily="2" charset="-78"/>
                        </a:rPr>
                        <a:t>درجه آزادی</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a-IR" dirty="0" smtClean="0">
                          <a:solidFill>
                            <a:schemeClr val="tx1"/>
                          </a:solidFill>
                          <a:cs typeface="B Nazanin" panose="00000400000000000000" pitchFamily="2" charset="-78"/>
                        </a:rPr>
                        <a:t>مجموع مربعات</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a-IR" dirty="0" smtClean="0">
                          <a:solidFill>
                            <a:schemeClr val="tx1"/>
                          </a:solidFill>
                          <a:cs typeface="B Nazanin" panose="00000400000000000000" pitchFamily="2" charset="-78"/>
                        </a:rPr>
                        <a:t>میانگین مربعات</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cs typeface="B Nazanin" panose="00000400000000000000" pitchFamily="2" charset="-78"/>
                        </a:rPr>
                        <a:t>F</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355403"/>
                  </a:ext>
                </a:extLst>
              </a:tr>
              <a:tr h="370840">
                <a:tc>
                  <a:txBody>
                    <a:bodyPr/>
                    <a:lstStyle/>
                    <a:p>
                      <a:r>
                        <a:rPr lang="fa-IR" dirty="0" smtClean="0">
                          <a:solidFill>
                            <a:schemeClr val="tx1"/>
                          </a:solidFill>
                          <a:cs typeface="B Nazanin" panose="00000400000000000000" pitchFamily="2" charset="-78"/>
                        </a:rPr>
                        <a:t>تیمار</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cs typeface="B Nazanin" panose="00000400000000000000" pitchFamily="2" charset="-78"/>
                        </a:rPr>
                        <a:t>t-1</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473773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a-IR" dirty="0" smtClean="0">
                          <a:solidFill>
                            <a:schemeClr val="tx1"/>
                          </a:solidFill>
                          <a:cs typeface="B Nazanin" panose="00000400000000000000" pitchFamily="2" charset="-78"/>
                        </a:rPr>
                        <a:t>خطا</a:t>
                      </a:r>
                      <a:endParaRPr lang="en-US" dirty="0" smtClean="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a-IR" dirty="0" smtClean="0">
                          <a:solidFill>
                            <a:srgbClr val="FF0000"/>
                          </a:solidFill>
                          <a:cs typeface="B Nazanin" panose="00000400000000000000" pitchFamily="2" charset="-78"/>
                        </a:rPr>
                        <a:t> (حد اقل 10)</a:t>
                      </a:r>
                      <a:r>
                        <a:rPr lang="en-US" dirty="0" smtClean="0">
                          <a:solidFill>
                            <a:srgbClr val="FF0000"/>
                          </a:solidFill>
                          <a:cs typeface="B Nazanin" panose="00000400000000000000" pitchFamily="2" charset="-78"/>
                        </a:rPr>
                        <a:t>t(r-1)</a:t>
                      </a:r>
                      <a:endParaRPr lang="en-US" dirty="0">
                        <a:solidFill>
                          <a:srgbClr val="FF0000"/>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3389485"/>
                  </a:ext>
                </a:extLst>
              </a:tr>
              <a:tr h="370840">
                <a:tc>
                  <a:txBody>
                    <a:bodyPr/>
                    <a:lstStyle/>
                    <a:p>
                      <a:r>
                        <a:rPr lang="fa-IR" dirty="0" smtClean="0">
                          <a:solidFill>
                            <a:schemeClr val="tx1"/>
                          </a:solidFill>
                          <a:cs typeface="B Nazanin" panose="00000400000000000000" pitchFamily="2" charset="-78"/>
                        </a:rPr>
                        <a:t>کل</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cs typeface="B Nazanin" panose="00000400000000000000" pitchFamily="2" charset="-78"/>
                        </a:rPr>
                        <a:t>rt-1</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74071901"/>
                  </a:ext>
                </a:extLst>
              </a:tr>
              <a:tr h="370840">
                <a:tc>
                  <a:txBody>
                    <a:bodyPr/>
                    <a:lstStyle/>
                    <a:p>
                      <a:r>
                        <a:rPr lang="en-US" dirty="0" smtClean="0">
                          <a:solidFill>
                            <a:schemeClr val="tx1"/>
                          </a:solidFill>
                          <a:cs typeface="B Nazanin" panose="00000400000000000000" pitchFamily="2" charset="-78"/>
                        </a:rPr>
                        <a:t>CV (%)</a:t>
                      </a:r>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cs typeface="B Nazanin" panose="00000400000000000000"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0822361"/>
                  </a:ext>
                </a:extLst>
              </a:tr>
            </a:tbl>
          </a:graphicData>
        </a:graphic>
      </p:graphicFrame>
    </p:spTree>
    <p:extLst>
      <p:ext uri="{BB962C8B-B14F-4D97-AF65-F5344CB8AC3E}">
        <p14:creationId xmlns:p14="http://schemas.microsoft.com/office/powerpoint/2010/main" val="131631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0421"/>
          </a:xfrm>
        </p:spPr>
        <p:txBody>
          <a:bodyPr>
            <a:normAutofit/>
          </a:bodyPr>
          <a:lstStyle/>
          <a:p>
            <a:pPr algn="ctr"/>
            <a:r>
              <a:rPr lang="fa-IR" sz="2800" b="1" dirty="0" smtClean="0">
                <a:cs typeface="B Nazanin" panose="00000400000000000000" pitchFamily="2" charset="-78"/>
              </a:rPr>
              <a:t>پیش فرض های تجزیه واریانس</a:t>
            </a:r>
            <a:endParaRPr lang="en-US" sz="2800" b="1" dirty="0">
              <a:cs typeface="B Nazanin" panose="00000400000000000000" pitchFamily="2" charset="-78"/>
            </a:endParaRPr>
          </a:p>
        </p:txBody>
      </p:sp>
      <p:sp>
        <p:nvSpPr>
          <p:cNvPr id="3" name="Content Placeholder 2"/>
          <p:cNvSpPr>
            <a:spLocks noGrp="1"/>
          </p:cNvSpPr>
          <p:nvPr>
            <p:ph idx="1"/>
          </p:nvPr>
        </p:nvSpPr>
        <p:spPr>
          <a:xfrm>
            <a:off x="838200" y="829559"/>
            <a:ext cx="10515600" cy="5863471"/>
          </a:xfrm>
        </p:spPr>
        <p:txBody>
          <a:bodyPr>
            <a:normAutofit fontScale="85000" lnSpcReduction="20000"/>
          </a:bodyPr>
          <a:lstStyle/>
          <a:p>
            <a:pPr marL="0" indent="0" algn="r" rtl="1">
              <a:buNone/>
            </a:pPr>
            <a:r>
              <a:rPr lang="fa-IR" dirty="0">
                <a:solidFill>
                  <a:srgbClr val="FF0000"/>
                </a:solidFill>
              </a:rPr>
              <a:t>1</a:t>
            </a:r>
            <a:r>
              <a:rPr lang="fa-IR" dirty="0" smtClean="0">
                <a:solidFill>
                  <a:srgbClr val="FF0000"/>
                </a:solidFill>
              </a:rPr>
              <a:t>-</a:t>
            </a:r>
            <a:r>
              <a:rPr lang="fa-IR" dirty="0" smtClean="0"/>
              <a:t> </a:t>
            </a:r>
            <a:r>
              <a:rPr lang="fa-IR" b="1" dirty="0" smtClean="0">
                <a:solidFill>
                  <a:srgbClr val="FF0000"/>
                </a:solidFill>
                <a:cs typeface="B Nazanin" panose="00000400000000000000" pitchFamily="2" charset="-78"/>
              </a:rPr>
              <a:t>یکنواختی واریانس ها</a:t>
            </a:r>
          </a:p>
          <a:p>
            <a:pPr algn="r" rtl="1"/>
            <a:r>
              <a:rPr lang="fa-IR" b="1" dirty="0" smtClean="0">
                <a:solidFill>
                  <a:srgbClr val="C00000"/>
                </a:solidFill>
                <a:cs typeface="B Nazanin" panose="00000400000000000000" pitchFamily="2" charset="-78"/>
              </a:rPr>
              <a:t>نحوه شناسایی: </a:t>
            </a:r>
          </a:p>
          <a:p>
            <a:pPr algn="r" rtl="1">
              <a:buFontTx/>
              <a:buChar char="-"/>
            </a:pPr>
            <a:r>
              <a:rPr lang="fa-IR" b="1" dirty="0" smtClean="0">
                <a:cs typeface="B Nazanin" panose="00000400000000000000" pitchFamily="2" charset="-78"/>
              </a:rPr>
              <a:t>لون- بارتلت</a:t>
            </a:r>
          </a:p>
          <a:p>
            <a:pPr algn="r" rtl="1">
              <a:buFontTx/>
              <a:buChar char="-"/>
            </a:pPr>
            <a:r>
              <a:rPr lang="fa-IR" b="1" dirty="0" smtClean="0">
                <a:solidFill>
                  <a:srgbClr val="C00000"/>
                </a:solidFill>
                <a:cs typeface="B Nazanin" panose="00000400000000000000" pitchFamily="2" charset="-78"/>
              </a:rPr>
              <a:t>نحوه کنترل:</a:t>
            </a:r>
          </a:p>
          <a:p>
            <a:pPr algn="r" rtl="1">
              <a:buFontTx/>
              <a:buChar char="-"/>
            </a:pPr>
            <a:r>
              <a:rPr lang="fa-IR" b="1" dirty="0" smtClean="0">
                <a:cs typeface="B Nazanin" panose="00000400000000000000" pitchFamily="2" charset="-78"/>
              </a:rPr>
              <a:t>آزمون </a:t>
            </a:r>
            <a:r>
              <a:rPr lang="en-US" b="1" dirty="0" smtClean="0">
                <a:cs typeface="B Nazanin" panose="00000400000000000000" pitchFamily="2" charset="-78"/>
              </a:rPr>
              <a:t>Welch</a:t>
            </a:r>
          </a:p>
          <a:p>
            <a:pPr marL="0" indent="0" algn="r">
              <a:buNone/>
            </a:pPr>
            <a:r>
              <a:rPr lang="en-US" b="1" dirty="0" smtClean="0">
                <a:cs typeface="B Nazanin" panose="00000400000000000000" pitchFamily="2" charset="-78"/>
              </a:rPr>
              <a:t>Games-Howell</a:t>
            </a:r>
            <a:r>
              <a:rPr lang="fa-IR" b="1" dirty="0" smtClean="0">
                <a:cs typeface="B Nazanin" panose="00000400000000000000" pitchFamily="2" charset="-78"/>
              </a:rPr>
              <a:t>- آزمون </a:t>
            </a:r>
            <a:r>
              <a:rPr lang="fa-IR" b="1" dirty="0">
                <a:cs typeface="B Nazanin" panose="00000400000000000000" pitchFamily="2" charset="-78"/>
              </a:rPr>
              <a:t>های </a:t>
            </a:r>
            <a:r>
              <a:rPr lang="fa-IR" b="1" dirty="0" smtClean="0">
                <a:cs typeface="B Nazanin" panose="00000400000000000000" pitchFamily="2" charset="-78"/>
              </a:rPr>
              <a:t>تعقیبی از طریق </a:t>
            </a:r>
          </a:p>
          <a:p>
            <a:pPr marL="0" indent="0" algn="r">
              <a:buNone/>
            </a:pPr>
            <a:r>
              <a:rPr lang="fa-IR" b="1" dirty="0">
                <a:cs typeface="B Nazanin" panose="00000400000000000000" pitchFamily="2" charset="-78"/>
              </a:rPr>
              <a:t> </a:t>
            </a:r>
            <a:r>
              <a:rPr lang="fa-IR" b="1" dirty="0" smtClean="0">
                <a:cs typeface="B Nazanin" panose="00000400000000000000" pitchFamily="2" charset="-78"/>
              </a:rPr>
              <a:t>- روش های غیر پارامتری. اشکال: خطای نوع دوم بیشتر</a:t>
            </a:r>
          </a:p>
          <a:p>
            <a:pPr algn="r" rtl="1">
              <a:buFontTx/>
              <a:buChar char="-"/>
            </a:pPr>
            <a:r>
              <a:rPr lang="en-US" b="1" dirty="0" smtClean="0">
                <a:cs typeface="B Nazanin" panose="00000400000000000000" pitchFamily="2" charset="-78"/>
              </a:rPr>
              <a:t>Bootstrap</a:t>
            </a:r>
          </a:p>
          <a:p>
            <a:pPr marL="0" indent="0" algn="r" rtl="1">
              <a:buNone/>
            </a:pPr>
            <a:r>
              <a:rPr lang="fa-IR" b="1" dirty="0">
                <a:solidFill>
                  <a:srgbClr val="C00000"/>
                </a:solidFill>
                <a:cs typeface="B Nazanin" panose="00000400000000000000" pitchFamily="2" charset="-78"/>
              </a:rPr>
              <a:t>2</a:t>
            </a:r>
            <a:r>
              <a:rPr lang="fa-IR" b="1" dirty="0" smtClean="0">
                <a:solidFill>
                  <a:srgbClr val="C00000"/>
                </a:solidFill>
                <a:cs typeface="B Nazanin" panose="00000400000000000000" pitchFamily="2" charset="-78"/>
              </a:rPr>
              <a:t>- نرمال بودن توزیع خطا ها</a:t>
            </a:r>
          </a:p>
          <a:p>
            <a:pPr marL="0" indent="0" algn="r" rtl="1">
              <a:buNone/>
            </a:pPr>
            <a:r>
              <a:rPr lang="fa-IR" b="1" dirty="0" smtClean="0">
                <a:cs typeface="B Nazanin" panose="00000400000000000000" pitchFamily="2" charset="-78"/>
              </a:rPr>
              <a:t>نحوه تشخیص: مانند رگرسیون</a:t>
            </a:r>
          </a:p>
          <a:p>
            <a:pPr marL="0" indent="0" algn="r" rtl="1">
              <a:buNone/>
            </a:pPr>
            <a:r>
              <a:rPr lang="fa-IR" b="1" dirty="0" smtClean="0">
                <a:cs typeface="B Nazanin" panose="00000400000000000000" pitchFamily="2" charset="-78"/>
              </a:rPr>
              <a:t>نحوه کنترل:</a:t>
            </a:r>
          </a:p>
          <a:p>
            <a:pPr marL="0" indent="0" algn="r">
              <a:buNone/>
            </a:pPr>
            <a:r>
              <a:rPr lang="fa-IR" b="1" dirty="0" smtClean="0">
                <a:cs typeface="B Nazanin" panose="00000400000000000000" pitchFamily="2" charset="-78"/>
              </a:rPr>
              <a:t>-روش </a:t>
            </a:r>
            <a:r>
              <a:rPr lang="fa-IR" b="1" dirty="0">
                <a:cs typeface="B Nazanin" panose="00000400000000000000" pitchFamily="2" charset="-78"/>
              </a:rPr>
              <a:t>های غیر پارامتری. اشکال: خطای نوع دوم </a:t>
            </a:r>
            <a:r>
              <a:rPr lang="fa-IR" b="1" dirty="0" smtClean="0">
                <a:cs typeface="B Nazanin" panose="00000400000000000000" pitchFamily="2" charset="-78"/>
              </a:rPr>
              <a:t>بیشتر- برای همه طرح ها معادل غیر پارامتری موجود نیست.</a:t>
            </a:r>
            <a:endParaRPr lang="fa-IR" b="1" dirty="0">
              <a:cs typeface="B Nazanin" panose="00000400000000000000" pitchFamily="2" charset="-78"/>
            </a:endParaRPr>
          </a:p>
          <a:p>
            <a:pPr algn="r" rtl="1">
              <a:buFontTx/>
              <a:buChar char="-"/>
            </a:pPr>
            <a:r>
              <a:rPr lang="en-US" b="1" dirty="0">
                <a:cs typeface="B Nazanin" panose="00000400000000000000" pitchFamily="2" charset="-78"/>
              </a:rPr>
              <a:t>Bootstrap</a:t>
            </a:r>
            <a:endParaRPr lang="fa-IR" b="1" dirty="0" smtClean="0">
              <a:cs typeface="B Nazanin" panose="00000400000000000000" pitchFamily="2" charset="-78"/>
            </a:endParaRPr>
          </a:p>
          <a:p>
            <a:pPr marL="0" indent="0" algn="r" rtl="1">
              <a:buNone/>
            </a:pPr>
            <a:r>
              <a:rPr lang="fa-IR" b="1" dirty="0" smtClean="0">
                <a:cs typeface="B Nazanin" panose="00000400000000000000" pitchFamily="2" charset="-78"/>
              </a:rPr>
              <a:t> </a:t>
            </a:r>
            <a:endParaRPr lang="fa-IR" b="1" dirty="0">
              <a:cs typeface="B Nazanin" panose="00000400000000000000" pitchFamily="2" charset="-78"/>
            </a:endParaRPr>
          </a:p>
          <a:p>
            <a:pPr algn="r" rtl="1">
              <a:buFontTx/>
              <a:buChar char="-"/>
            </a:pPr>
            <a:endParaRPr lang="en-US" b="1" dirty="0">
              <a:cs typeface="B Nazanin" panose="00000400000000000000" pitchFamily="2" charset="-78"/>
            </a:endParaRPr>
          </a:p>
        </p:txBody>
      </p:sp>
    </p:spTree>
    <p:extLst>
      <p:ext uri="{BB962C8B-B14F-4D97-AF65-F5344CB8AC3E}">
        <p14:creationId xmlns:p14="http://schemas.microsoft.com/office/powerpoint/2010/main" val="861673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fontScale="90000"/>
          </a:bodyPr>
          <a:lstStyle/>
          <a:p>
            <a:pPr algn="ctr" rtl="1"/>
            <a:r>
              <a:rPr lang="fa-IR" sz="3100" b="1" dirty="0" smtClean="0">
                <a:cs typeface="B Nazanin" panose="00000400000000000000" pitchFamily="2" charset="-78"/>
              </a:rPr>
              <a:t>آزمون های تعقیبی </a:t>
            </a:r>
            <a:r>
              <a:rPr lang="en-US" sz="3100" b="1" dirty="0" smtClean="0"/>
              <a:t>Post hoc</a:t>
            </a:r>
            <a:r>
              <a:rPr lang="fa-IR" b="1" dirty="0" smtClean="0"/>
              <a:t> </a:t>
            </a:r>
            <a:endParaRPr lang="en-US" b="1" dirty="0"/>
          </a:p>
        </p:txBody>
      </p:sp>
      <p:sp>
        <p:nvSpPr>
          <p:cNvPr id="3" name="Content Placeholder 2"/>
          <p:cNvSpPr>
            <a:spLocks noGrp="1"/>
          </p:cNvSpPr>
          <p:nvPr>
            <p:ph idx="1"/>
          </p:nvPr>
        </p:nvSpPr>
        <p:spPr>
          <a:xfrm>
            <a:off x="838200" y="1159497"/>
            <a:ext cx="10515600" cy="5017466"/>
          </a:xfrm>
        </p:spPr>
        <p:txBody>
          <a:bodyPr>
            <a:normAutofit lnSpcReduction="10000"/>
          </a:bodyPr>
          <a:lstStyle/>
          <a:p>
            <a:r>
              <a:rPr lang="en-US" b="1" dirty="0" smtClean="0">
                <a:latin typeface="Times New Roman" panose="02020603050405020304" pitchFamily="18" charset="0"/>
                <a:cs typeface="Times New Roman" panose="02020603050405020304" pitchFamily="18" charset="0"/>
              </a:rPr>
              <a:t>LSD</a:t>
            </a:r>
          </a:p>
          <a:p>
            <a:r>
              <a:rPr lang="en-US" b="1" dirty="0" smtClean="0">
                <a:latin typeface="Times New Roman" panose="02020603050405020304" pitchFamily="18" charset="0"/>
                <a:cs typeface="Times New Roman" panose="02020603050405020304" pitchFamily="18" charset="0"/>
              </a:rPr>
              <a:t>LSR= Duncan</a:t>
            </a:r>
          </a:p>
          <a:p>
            <a:r>
              <a:rPr lang="en-US" b="1" dirty="0" smtClean="0">
                <a:latin typeface="Times New Roman" panose="02020603050405020304" pitchFamily="18" charset="0"/>
                <a:cs typeface="Times New Roman" panose="02020603050405020304" pitchFamily="18" charset="0"/>
              </a:rPr>
              <a:t>SNK</a:t>
            </a:r>
          </a:p>
          <a:p>
            <a:r>
              <a:rPr lang="en-US" b="1" dirty="0" smtClean="0">
                <a:latin typeface="Times New Roman" panose="02020603050405020304" pitchFamily="18" charset="0"/>
                <a:cs typeface="Times New Roman" panose="02020603050405020304" pitchFamily="18" charset="0"/>
              </a:rPr>
              <a:t>HSD= Tukey </a:t>
            </a:r>
          </a:p>
          <a:p>
            <a:r>
              <a:rPr lang="en-US" b="1" dirty="0" err="1" smtClean="0">
                <a:latin typeface="Times New Roman" panose="02020603050405020304" pitchFamily="18" charset="0"/>
                <a:cs typeface="Times New Roman" panose="02020603050405020304" pitchFamily="18" charset="0"/>
              </a:rPr>
              <a:t>Scheffee</a:t>
            </a:r>
            <a:endParaRPr lang="en-US" b="1" dirty="0" smtClean="0">
              <a:latin typeface="Times New Roman" panose="02020603050405020304" pitchFamily="18" charset="0"/>
              <a:cs typeface="Times New Roman" panose="02020603050405020304" pitchFamily="18" charset="0"/>
            </a:endParaRPr>
          </a:p>
          <a:p>
            <a:pPr marL="0" indent="0" algn="ctr">
              <a:buNone/>
            </a:pPr>
            <a:r>
              <a:rPr lang="en-US" b="1" dirty="0" smtClean="0">
                <a:solidFill>
                  <a:srgbClr val="C00000"/>
                </a:solidFill>
                <a:latin typeface="Times New Roman" panose="02020603050405020304" pitchFamily="18" charset="0"/>
                <a:cs typeface="Times New Roman" panose="02020603050405020304" pitchFamily="18" charset="0"/>
              </a:rPr>
              <a:t>LSD&gt;</a:t>
            </a:r>
            <a:r>
              <a:rPr lang="en-US" b="1" dirty="0">
                <a:solidFill>
                  <a:srgbClr val="C00000"/>
                </a:solidFill>
                <a:latin typeface="Times New Roman" panose="02020603050405020304" pitchFamily="18" charset="0"/>
                <a:cs typeface="Times New Roman" panose="02020603050405020304" pitchFamily="18" charset="0"/>
              </a:rPr>
              <a:t> LSR </a:t>
            </a:r>
            <a:r>
              <a:rPr lang="en-US" b="1" dirty="0" smtClean="0">
                <a:solidFill>
                  <a:srgbClr val="C00000"/>
                </a:solidFill>
                <a:latin typeface="Times New Roman" panose="02020603050405020304" pitchFamily="18" charset="0"/>
                <a:cs typeface="Times New Roman" panose="02020603050405020304" pitchFamily="18" charset="0"/>
              </a:rPr>
              <a:t>&gt; SNK&gt; </a:t>
            </a:r>
            <a:r>
              <a:rPr lang="en-US" b="1" dirty="0">
                <a:solidFill>
                  <a:srgbClr val="C00000"/>
                </a:solidFill>
                <a:latin typeface="Times New Roman" panose="02020603050405020304" pitchFamily="18" charset="0"/>
                <a:cs typeface="Times New Roman" panose="02020603050405020304" pitchFamily="18" charset="0"/>
              </a:rPr>
              <a:t>HSD</a:t>
            </a:r>
            <a:r>
              <a:rPr lang="en-US" b="1" dirty="0" smtClean="0">
                <a:solidFill>
                  <a:srgbClr val="C00000"/>
                </a:solidFill>
                <a:latin typeface="Times New Roman" panose="02020603050405020304" pitchFamily="18" charset="0"/>
                <a:cs typeface="Times New Roman" panose="02020603050405020304" pitchFamily="18" charset="0"/>
              </a:rPr>
              <a:t> &gt; </a:t>
            </a:r>
            <a:r>
              <a:rPr lang="en-US" b="1" dirty="0" err="1" smtClean="0">
                <a:solidFill>
                  <a:srgbClr val="C00000"/>
                </a:solidFill>
                <a:latin typeface="Times New Roman" panose="02020603050405020304" pitchFamily="18" charset="0"/>
                <a:cs typeface="Times New Roman" panose="02020603050405020304" pitchFamily="18" charset="0"/>
              </a:rPr>
              <a:t>Scheffee</a:t>
            </a:r>
            <a:endParaRPr lang="fa-IR" b="1" dirty="0">
              <a:solidFill>
                <a:srgbClr val="C00000"/>
              </a:solidFill>
              <a:latin typeface="Times New Roman" panose="02020603050405020304" pitchFamily="18" charset="0"/>
              <a:cs typeface="Times New Roman" panose="02020603050405020304" pitchFamily="18" charset="0"/>
            </a:endParaRPr>
          </a:p>
          <a:p>
            <a:pPr marL="0" indent="0" algn="r">
              <a:buNone/>
            </a:pPr>
            <a:r>
              <a:rPr lang="fa-IR" b="1" dirty="0" smtClean="0">
                <a:solidFill>
                  <a:srgbClr val="C00000"/>
                </a:solidFill>
                <a:latin typeface="Times New Roman" panose="02020603050405020304" pitchFamily="18" charset="0"/>
                <a:cs typeface="Times New Roman" panose="02020603050405020304" pitchFamily="18" charset="0"/>
              </a:rPr>
              <a:t> </a:t>
            </a:r>
            <a:r>
              <a:rPr lang="fa-IR" b="1" dirty="0" smtClean="0">
                <a:latin typeface="Times New Roman" panose="02020603050405020304" pitchFamily="18" charset="0"/>
                <a:cs typeface="B Nazanin" panose="00000400000000000000" pitchFamily="2" charset="-78"/>
              </a:rPr>
              <a:t>خطای نوع دوم بیشتر</a:t>
            </a:r>
            <a:r>
              <a:rPr lang="en-US" b="1" dirty="0" smtClean="0">
                <a:latin typeface="Times New Roman" panose="02020603050405020304" pitchFamily="18" charset="0"/>
                <a:cs typeface="B Nazanin" panose="00000400000000000000" pitchFamily="2" charset="-78"/>
              </a:rPr>
              <a:t>HSD</a:t>
            </a:r>
            <a:r>
              <a:rPr lang="fa-IR" b="1" dirty="0" smtClean="0">
                <a:latin typeface="Times New Roman" panose="02020603050405020304" pitchFamily="18" charset="0"/>
                <a:cs typeface="B Nazanin" panose="00000400000000000000" pitchFamily="2" charset="-78"/>
              </a:rPr>
              <a:t> و </a:t>
            </a:r>
            <a:r>
              <a:rPr lang="en-US" b="1" dirty="0" smtClean="0">
                <a:latin typeface="Times New Roman" panose="02020603050405020304" pitchFamily="18" charset="0"/>
                <a:cs typeface="B Nazanin" panose="00000400000000000000" pitchFamily="2" charset="-78"/>
              </a:rPr>
              <a:t> </a:t>
            </a:r>
            <a:r>
              <a:rPr lang="en-US" b="1" dirty="0" err="1" smtClean="0">
                <a:latin typeface="Times New Roman" panose="02020603050405020304" pitchFamily="18" charset="0"/>
                <a:cs typeface="B Nazanin" panose="00000400000000000000" pitchFamily="2" charset="-78"/>
              </a:rPr>
              <a:t>Scheffee</a:t>
            </a:r>
            <a:r>
              <a:rPr lang="en-US" b="1" dirty="0" smtClean="0">
                <a:latin typeface="Times New Roman" panose="02020603050405020304" pitchFamily="18" charset="0"/>
                <a:cs typeface="B Nazanin" panose="00000400000000000000" pitchFamily="2" charset="-78"/>
              </a:rPr>
              <a:t> </a:t>
            </a:r>
            <a:r>
              <a:rPr lang="fa-IR" b="1" dirty="0" smtClean="0">
                <a:latin typeface="Times New Roman" panose="02020603050405020304" pitchFamily="18" charset="0"/>
                <a:cs typeface="B Nazanin" panose="00000400000000000000" pitchFamily="2" charset="-78"/>
              </a:rPr>
              <a:t> خطای نوع اول بیشتر</a:t>
            </a:r>
            <a:r>
              <a:rPr lang="en-US" b="1" dirty="0" smtClean="0">
                <a:latin typeface="Times New Roman" panose="02020603050405020304" pitchFamily="18" charset="0"/>
                <a:cs typeface="B Nazanin" panose="00000400000000000000" pitchFamily="2" charset="-78"/>
              </a:rPr>
              <a:t>LSD</a:t>
            </a:r>
            <a:r>
              <a:rPr lang="fa-IR" b="1" dirty="0" smtClean="0">
                <a:latin typeface="Times New Roman" panose="02020603050405020304" pitchFamily="18" charset="0"/>
                <a:cs typeface="B Nazanin" panose="00000400000000000000" pitchFamily="2" charset="-78"/>
              </a:rPr>
              <a:t>-</a:t>
            </a:r>
            <a:r>
              <a:rPr lang="en-US" b="1" dirty="0" smtClean="0">
                <a:latin typeface="Times New Roman" panose="02020603050405020304" pitchFamily="18" charset="0"/>
                <a:cs typeface="B Nazanin" panose="00000400000000000000" pitchFamily="2" charset="-78"/>
              </a:rPr>
              <a:t> </a:t>
            </a:r>
            <a:endParaRPr lang="en-US" b="1" dirty="0">
              <a:latin typeface="Times New Roman" panose="02020603050405020304" pitchFamily="18" charset="0"/>
              <a:cs typeface="B Nazanin" panose="00000400000000000000" pitchFamily="2" charset="-78"/>
            </a:endParaRPr>
          </a:p>
          <a:p>
            <a:pPr algn="r" rtl="1"/>
            <a:r>
              <a:rPr lang="fa-IR" b="1" dirty="0" smtClean="0">
                <a:solidFill>
                  <a:srgbClr val="C00000"/>
                </a:solidFill>
                <a:latin typeface="Times New Roman" panose="02020603050405020304" pitchFamily="18" charset="0"/>
                <a:cs typeface="Times New Roman" panose="02020603050405020304" pitchFamily="18" charset="0"/>
              </a:rPr>
              <a:t>توصیه: </a:t>
            </a:r>
            <a:endParaRPr lang="fa-IR" sz="3000" b="1" dirty="0" smtClean="0">
              <a:solidFill>
                <a:srgbClr val="C00000"/>
              </a:solidFill>
              <a:latin typeface="Times New Roman" panose="02020603050405020304" pitchFamily="18" charset="0"/>
              <a:cs typeface="Times New Roman" panose="02020603050405020304" pitchFamily="18" charset="0"/>
            </a:endParaRPr>
          </a:p>
          <a:p>
            <a:pPr marL="0" indent="0" algn="r">
              <a:buNone/>
            </a:pPr>
            <a:r>
              <a:rPr lang="en-US" sz="3000" b="1" dirty="0" smtClean="0">
                <a:latin typeface="Times New Roman" panose="02020603050405020304" pitchFamily="18" charset="0"/>
                <a:cs typeface="B Nazanin" panose="00000400000000000000" pitchFamily="2" charset="-78"/>
              </a:rPr>
              <a:t>LSD </a:t>
            </a:r>
            <a:r>
              <a:rPr lang="fa-IR" sz="3000" b="1" dirty="0" smtClean="0">
                <a:latin typeface="Times New Roman" panose="02020603050405020304" pitchFamily="18" charset="0"/>
                <a:cs typeface="B Nazanin" panose="00000400000000000000" pitchFamily="2" charset="-78"/>
              </a:rPr>
              <a:t>-اگر خطای نوع اول زیانبار است، احتراز از </a:t>
            </a:r>
          </a:p>
          <a:p>
            <a:pPr marL="0" indent="0" algn="r">
              <a:buNone/>
            </a:pPr>
            <a:r>
              <a:rPr lang="en-US" sz="3000" b="1" dirty="0">
                <a:latin typeface="Times New Roman" panose="02020603050405020304" pitchFamily="18" charset="0"/>
                <a:cs typeface="B Nazanin" panose="00000400000000000000" pitchFamily="2" charset="-78"/>
              </a:rPr>
              <a:t>HSD</a:t>
            </a:r>
            <a:r>
              <a:rPr lang="fa-IR" sz="3000" b="1" dirty="0">
                <a:latin typeface="Times New Roman" panose="02020603050405020304" pitchFamily="18" charset="0"/>
                <a:cs typeface="B Nazanin" panose="00000400000000000000" pitchFamily="2" charset="-78"/>
              </a:rPr>
              <a:t> و </a:t>
            </a:r>
            <a:r>
              <a:rPr lang="en-US" sz="3000" b="1" dirty="0">
                <a:latin typeface="Times New Roman" panose="02020603050405020304" pitchFamily="18" charset="0"/>
                <a:cs typeface="B Nazanin" panose="00000400000000000000" pitchFamily="2" charset="-78"/>
              </a:rPr>
              <a:t> </a:t>
            </a:r>
            <a:r>
              <a:rPr lang="en-US" sz="3000" b="1" dirty="0" err="1">
                <a:latin typeface="Times New Roman" panose="02020603050405020304" pitchFamily="18" charset="0"/>
                <a:cs typeface="B Nazanin" panose="00000400000000000000" pitchFamily="2" charset="-78"/>
              </a:rPr>
              <a:t>Scheffee</a:t>
            </a:r>
            <a:r>
              <a:rPr lang="en-US" sz="3000" b="1" dirty="0">
                <a:latin typeface="Times New Roman" panose="02020603050405020304" pitchFamily="18" charset="0"/>
                <a:cs typeface="B Nazanin" panose="00000400000000000000" pitchFamily="2" charset="-78"/>
              </a:rPr>
              <a:t> </a:t>
            </a:r>
            <a:r>
              <a:rPr lang="fa-IR" sz="3000" b="1" dirty="0" smtClean="0">
                <a:latin typeface="Times New Roman" panose="02020603050405020304" pitchFamily="18" charset="0"/>
                <a:cs typeface="B Nazanin" panose="00000400000000000000" pitchFamily="2" charset="-78"/>
              </a:rPr>
              <a:t>-</a:t>
            </a:r>
            <a:r>
              <a:rPr lang="fa-IR" sz="3000" b="1" dirty="0">
                <a:latin typeface="Times New Roman" panose="02020603050405020304" pitchFamily="18" charset="0"/>
                <a:cs typeface="B Nazanin" panose="00000400000000000000" pitchFamily="2" charset="-78"/>
              </a:rPr>
              <a:t>اگر خطای نوع </a:t>
            </a:r>
            <a:r>
              <a:rPr lang="fa-IR" sz="3000" b="1" dirty="0" smtClean="0">
                <a:latin typeface="Times New Roman" panose="02020603050405020304" pitchFamily="18" charset="0"/>
                <a:cs typeface="B Nazanin" panose="00000400000000000000" pitchFamily="2" charset="-78"/>
              </a:rPr>
              <a:t>دوم زیانبار </a:t>
            </a:r>
            <a:r>
              <a:rPr lang="fa-IR" sz="3000" b="1" dirty="0">
                <a:latin typeface="Times New Roman" panose="02020603050405020304" pitchFamily="18" charset="0"/>
                <a:cs typeface="B Nazanin" panose="00000400000000000000" pitchFamily="2" charset="-78"/>
              </a:rPr>
              <a:t>است، احتراز از </a:t>
            </a:r>
          </a:p>
          <a:p>
            <a:pPr algn="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7043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6409"/>
          </a:xfrm>
        </p:spPr>
        <p:txBody>
          <a:bodyPr>
            <a:normAutofit/>
          </a:bodyPr>
          <a:lstStyle/>
          <a:p>
            <a:pPr algn="ctr"/>
            <a:r>
              <a:rPr lang="fa-IR" sz="2800" b="1" dirty="0" smtClean="0"/>
              <a:t>آزمایش های فاکتوریل</a:t>
            </a:r>
            <a:endParaRPr lang="en-US" sz="2800" b="1" dirty="0"/>
          </a:p>
        </p:txBody>
      </p:sp>
      <p:sp>
        <p:nvSpPr>
          <p:cNvPr id="3" name="Content Placeholder 2"/>
          <p:cNvSpPr>
            <a:spLocks noGrp="1"/>
          </p:cNvSpPr>
          <p:nvPr>
            <p:ph idx="1"/>
          </p:nvPr>
        </p:nvSpPr>
        <p:spPr>
          <a:xfrm>
            <a:off x="838200" y="970961"/>
            <a:ext cx="10515600" cy="5206002"/>
          </a:xfrm>
        </p:spPr>
        <p:txBody>
          <a:bodyPr/>
          <a:lstStyle/>
          <a:p>
            <a:pPr algn="r" rtl="1"/>
            <a:r>
              <a:rPr lang="fa-IR" b="1" dirty="0" smtClean="0">
                <a:cs typeface="B Nazanin" panose="00000400000000000000" pitchFamily="2" charset="-78"/>
              </a:rPr>
              <a:t>برای بررسی اثرتوام دو یا چند فاکتور و اثر متقابل آن ها</a:t>
            </a:r>
          </a:p>
          <a:p>
            <a:pPr algn="r" rtl="1"/>
            <a:endParaRPr lang="fa-IR" b="1" dirty="0">
              <a:cs typeface="B Nazanin"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2942766464"/>
              </p:ext>
            </p:extLst>
          </p:nvPr>
        </p:nvGraphicFramePr>
        <p:xfrm>
          <a:off x="2163975" y="1898017"/>
          <a:ext cx="8128000" cy="301752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4131289783"/>
                    </a:ext>
                  </a:extLst>
                </a:gridCol>
                <a:gridCol w="1625600">
                  <a:extLst>
                    <a:ext uri="{9D8B030D-6E8A-4147-A177-3AD203B41FA5}">
                      <a16:colId xmlns:a16="http://schemas.microsoft.com/office/drawing/2014/main" val="2883733010"/>
                    </a:ext>
                  </a:extLst>
                </a:gridCol>
                <a:gridCol w="1625600">
                  <a:extLst>
                    <a:ext uri="{9D8B030D-6E8A-4147-A177-3AD203B41FA5}">
                      <a16:colId xmlns:a16="http://schemas.microsoft.com/office/drawing/2014/main" val="2795292788"/>
                    </a:ext>
                  </a:extLst>
                </a:gridCol>
                <a:gridCol w="1625600">
                  <a:extLst>
                    <a:ext uri="{9D8B030D-6E8A-4147-A177-3AD203B41FA5}">
                      <a16:colId xmlns:a16="http://schemas.microsoft.com/office/drawing/2014/main" val="701360889"/>
                    </a:ext>
                  </a:extLst>
                </a:gridCol>
                <a:gridCol w="1625600">
                  <a:extLst>
                    <a:ext uri="{9D8B030D-6E8A-4147-A177-3AD203B41FA5}">
                      <a16:colId xmlns:a16="http://schemas.microsoft.com/office/drawing/2014/main" val="1174955550"/>
                    </a:ext>
                  </a:extLst>
                </a:gridCol>
              </a:tblGrid>
              <a:tr h="370840">
                <a:tc>
                  <a:txBody>
                    <a:bodyPr/>
                    <a:lstStyle/>
                    <a:p>
                      <a:r>
                        <a:rPr lang="en-US" sz="2800" dirty="0" smtClean="0">
                          <a:latin typeface="Times New Roman" panose="02020603050405020304" pitchFamily="18" charset="0"/>
                          <a:cs typeface="Times New Roman" panose="02020603050405020304" pitchFamily="18" charset="0"/>
                        </a:rPr>
                        <a:t>SOV</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err="1" smtClean="0">
                          <a:latin typeface="Times New Roman" panose="02020603050405020304" pitchFamily="18" charset="0"/>
                          <a:cs typeface="Times New Roman" panose="02020603050405020304" pitchFamily="18" charset="0"/>
                        </a:rPr>
                        <a:t>df</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MS </a:t>
                      </a:r>
                    </a:p>
                    <a:p>
                      <a:pPr algn="ctr"/>
                      <a:r>
                        <a:rPr lang="en-US" sz="280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MS</a:t>
                      </a:r>
                    </a:p>
                    <a:p>
                      <a:pPr algn="ctr"/>
                      <a:r>
                        <a:rPr lang="en-US" sz="280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MS</a:t>
                      </a:r>
                    </a:p>
                    <a:p>
                      <a:pPr algn="ctr"/>
                      <a:r>
                        <a:rPr lang="en-US" sz="2800" dirty="0" smtClean="0">
                          <a:latin typeface="Times New Roman" panose="02020603050405020304" pitchFamily="18" charset="0"/>
                          <a:cs typeface="Times New Roman" panose="02020603050405020304" pitchFamily="18" charset="0"/>
                        </a:rPr>
                        <a:t>3</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97695204"/>
                  </a:ext>
                </a:extLst>
              </a:tr>
              <a:tr h="370840">
                <a:tc>
                  <a:txBody>
                    <a:bodyPr/>
                    <a:lstStyle/>
                    <a:p>
                      <a:r>
                        <a:rPr lang="en-US" sz="2800" dirty="0" smtClean="0">
                          <a:latin typeface="Times New Roman" panose="02020603050405020304" pitchFamily="18" charset="0"/>
                          <a:cs typeface="Times New Roman" panose="02020603050405020304" pitchFamily="18" charset="0"/>
                        </a:rPr>
                        <a:t>A</a:t>
                      </a:r>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39034349"/>
                  </a:ext>
                </a:extLst>
              </a:tr>
              <a:tr h="370840">
                <a:tc>
                  <a:txBody>
                    <a:bodyPr/>
                    <a:lstStyle/>
                    <a:p>
                      <a:r>
                        <a:rPr lang="en-US" sz="2800" dirty="0" smtClean="0">
                          <a:latin typeface="Times New Roman" panose="02020603050405020304" pitchFamily="18" charset="0"/>
                          <a:cs typeface="Times New Roman" panose="02020603050405020304" pitchFamily="18" charset="0"/>
                        </a:rPr>
                        <a:t>B</a:t>
                      </a:r>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01940001"/>
                  </a:ext>
                </a:extLst>
              </a:tr>
              <a:tr h="370840">
                <a:tc>
                  <a:txBody>
                    <a:bodyPr/>
                    <a:lstStyle/>
                    <a:p>
                      <a:r>
                        <a:rPr lang="en-US" sz="2800" dirty="0" smtClean="0">
                          <a:latin typeface="Times New Roman" panose="02020603050405020304" pitchFamily="18" charset="0"/>
                          <a:cs typeface="Times New Roman" panose="02020603050405020304" pitchFamily="18" charset="0"/>
                        </a:rPr>
                        <a:t>AB</a:t>
                      </a:r>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49422672"/>
                  </a:ext>
                </a:extLst>
              </a:tr>
              <a:tr h="370840">
                <a:tc>
                  <a:txBody>
                    <a:bodyPr/>
                    <a:lstStyle/>
                    <a:p>
                      <a:r>
                        <a:rPr lang="en-US" sz="2800" dirty="0" smtClean="0">
                          <a:latin typeface="Times New Roman" panose="02020603050405020304" pitchFamily="18" charset="0"/>
                          <a:cs typeface="Times New Roman" panose="02020603050405020304" pitchFamily="18" charset="0"/>
                        </a:rPr>
                        <a:t>E</a:t>
                      </a:r>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03080072"/>
                  </a:ext>
                </a:extLst>
              </a:tr>
            </a:tbl>
          </a:graphicData>
        </a:graphic>
      </p:graphicFrame>
    </p:spTree>
    <p:extLst>
      <p:ext uri="{BB962C8B-B14F-4D97-AF65-F5344CB8AC3E}">
        <p14:creationId xmlns:p14="http://schemas.microsoft.com/office/powerpoint/2010/main" val="1209619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0421"/>
          </a:xfrm>
        </p:spPr>
        <p:txBody>
          <a:bodyPr>
            <a:normAutofit/>
          </a:bodyPr>
          <a:lstStyle/>
          <a:p>
            <a:pPr algn="ctr"/>
            <a:r>
              <a:rPr lang="fa-IR" sz="2800" b="1" dirty="0" smtClean="0">
                <a:cs typeface="B Nazanin" panose="00000400000000000000" pitchFamily="2" charset="-78"/>
              </a:rPr>
              <a:t>نکاتی در باره نحوه درج یافته های تحقیق در مقالات، گزارش ها و پایان نامه ها</a:t>
            </a:r>
            <a:endParaRPr lang="en-US" sz="2800" b="1" dirty="0">
              <a:cs typeface="B Nazanin" panose="00000400000000000000" pitchFamily="2" charset="-78"/>
            </a:endParaRPr>
          </a:p>
        </p:txBody>
      </p:sp>
      <p:sp>
        <p:nvSpPr>
          <p:cNvPr id="3" name="Content Placeholder 2"/>
          <p:cNvSpPr>
            <a:spLocks noGrp="1"/>
          </p:cNvSpPr>
          <p:nvPr>
            <p:ph idx="1"/>
          </p:nvPr>
        </p:nvSpPr>
        <p:spPr>
          <a:xfrm>
            <a:off x="838200" y="1018095"/>
            <a:ext cx="10515600" cy="5158868"/>
          </a:xfrm>
        </p:spPr>
        <p:txBody>
          <a:bodyPr>
            <a:normAutofit fontScale="77500" lnSpcReduction="20000"/>
          </a:bodyPr>
          <a:lstStyle/>
          <a:p>
            <a:pPr algn="r" rtl="1">
              <a:lnSpc>
                <a:spcPct val="120000"/>
              </a:lnSpc>
            </a:pPr>
            <a:r>
              <a:rPr lang="fa-IR" b="1" dirty="0" smtClean="0">
                <a:solidFill>
                  <a:srgbClr val="C00000"/>
                </a:solidFill>
                <a:cs typeface="B Nazanin" panose="00000400000000000000" pitchFamily="2" charset="-78"/>
              </a:rPr>
              <a:t>عنوان (</a:t>
            </a:r>
            <a:r>
              <a:rPr lang="en-US" b="1" dirty="0" smtClean="0">
                <a:solidFill>
                  <a:srgbClr val="C00000"/>
                </a:solidFill>
                <a:cs typeface="B Nazanin" panose="00000400000000000000" pitchFamily="2" charset="-78"/>
              </a:rPr>
              <a:t>Title</a:t>
            </a:r>
            <a:r>
              <a:rPr lang="fa-IR" b="1" dirty="0" smtClean="0">
                <a:solidFill>
                  <a:srgbClr val="C00000"/>
                </a:solidFill>
                <a:cs typeface="B Nazanin" panose="00000400000000000000" pitchFamily="2" charset="-78"/>
              </a:rPr>
              <a:t>): </a:t>
            </a:r>
            <a:r>
              <a:rPr lang="fa-IR" b="1" dirty="0" smtClean="0">
                <a:cs typeface="B Nazanin" panose="00000400000000000000" pitchFamily="2" charset="-78"/>
              </a:rPr>
              <a:t>کوتاه، گویا، جامع</a:t>
            </a:r>
          </a:p>
          <a:p>
            <a:pPr algn="r" rtl="1">
              <a:lnSpc>
                <a:spcPct val="120000"/>
              </a:lnSpc>
            </a:pPr>
            <a:r>
              <a:rPr lang="fa-IR" b="1" dirty="0" smtClean="0">
                <a:solidFill>
                  <a:srgbClr val="C00000"/>
                </a:solidFill>
                <a:cs typeface="B Nazanin" panose="00000400000000000000" pitchFamily="2" charset="-78"/>
              </a:rPr>
              <a:t>چکیده</a:t>
            </a:r>
            <a:r>
              <a:rPr lang="en-US" b="1" dirty="0" smtClean="0">
                <a:solidFill>
                  <a:srgbClr val="C00000"/>
                </a:solidFill>
                <a:cs typeface="B Nazanin" panose="00000400000000000000" pitchFamily="2" charset="-78"/>
              </a:rPr>
              <a:t> </a:t>
            </a:r>
            <a:r>
              <a:rPr lang="fa-IR" b="1" dirty="0" smtClean="0">
                <a:solidFill>
                  <a:srgbClr val="C00000"/>
                </a:solidFill>
                <a:cs typeface="B Nazanin" panose="00000400000000000000" pitchFamily="2" charset="-78"/>
              </a:rPr>
              <a:t> (</a:t>
            </a:r>
            <a:r>
              <a:rPr lang="en-US" b="1" dirty="0" smtClean="0">
                <a:solidFill>
                  <a:srgbClr val="C00000"/>
                </a:solidFill>
                <a:cs typeface="B Nazanin" panose="00000400000000000000" pitchFamily="2" charset="-78"/>
              </a:rPr>
              <a:t>Abstract</a:t>
            </a:r>
            <a:r>
              <a:rPr lang="fa-IR" b="1" dirty="0" smtClean="0">
                <a:solidFill>
                  <a:srgbClr val="C00000"/>
                </a:solidFill>
                <a:cs typeface="B Nazanin" panose="00000400000000000000" pitchFamily="2" charset="-78"/>
              </a:rPr>
              <a:t>): </a:t>
            </a:r>
            <a:r>
              <a:rPr lang="fa-IR" b="1" dirty="0" smtClean="0">
                <a:cs typeface="B Nazanin" panose="00000400000000000000" pitchFamily="2" charset="-78"/>
              </a:rPr>
              <a:t>شامل معرفی موضوع-روش کار- اهم نتایج- جمع بندی</a:t>
            </a:r>
          </a:p>
          <a:p>
            <a:pPr algn="r" rtl="1">
              <a:lnSpc>
                <a:spcPct val="120000"/>
              </a:lnSpc>
              <a:buFontTx/>
              <a:buChar char="-"/>
            </a:pPr>
            <a:r>
              <a:rPr lang="fa-IR" b="1" dirty="0" smtClean="0">
                <a:cs typeface="B Nazanin" panose="00000400000000000000" pitchFamily="2" charset="-78"/>
              </a:rPr>
              <a:t>معرفی موضوع: یک یا دو سطر؛ </a:t>
            </a:r>
            <a:r>
              <a:rPr lang="fa-IR" b="1" dirty="0" smtClean="0">
                <a:solidFill>
                  <a:srgbClr val="FF0000"/>
                </a:solidFill>
                <a:cs typeface="B Nazanin" panose="00000400000000000000" pitchFamily="2" charset="-78"/>
              </a:rPr>
              <a:t>نباید بخش بیشتری را به خود اختصاص دهد</a:t>
            </a:r>
            <a:r>
              <a:rPr lang="fa-IR" b="1" dirty="0" smtClean="0">
                <a:cs typeface="B Nazanin" panose="00000400000000000000" pitchFamily="2" charset="-78"/>
              </a:rPr>
              <a:t>.</a:t>
            </a:r>
          </a:p>
          <a:p>
            <a:pPr algn="r" rtl="1">
              <a:lnSpc>
                <a:spcPct val="120000"/>
              </a:lnSpc>
              <a:buFontTx/>
              <a:buChar char="-"/>
            </a:pPr>
            <a:r>
              <a:rPr lang="fa-IR" b="1" dirty="0" smtClean="0">
                <a:cs typeface="B Nazanin" panose="00000400000000000000" pitchFamily="2" charset="-78"/>
              </a:rPr>
              <a:t>اجتناب از آوردن رفرانس و بررسی منابع در چکیده</a:t>
            </a:r>
          </a:p>
          <a:p>
            <a:pPr algn="r" rtl="1">
              <a:lnSpc>
                <a:spcPct val="120000"/>
              </a:lnSpc>
              <a:buFontTx/>
              <a:buChar char="-"/>
            </a:pPr>
            <a:r>
              <a:rPr lang="fa-IR" b="1" dirty="0" smtClean="0">
                <a:cs typeface="B Nazanin" panose="00000400000000000000" pitchFamily="2" charset="-78"/>
              </a:rPr>
              <a:t>اغلب فاقد پاراگراف بندی</a:t>
            </a:r>
          </a:p>
          <a:p>
            <a:pPr algn="r" rtl="1">
              <a:lnSpc>
                <a:spcPct val="120000"/>
              </a:lnSpc>
            </a:pPr>
            <a:r>
              <a:rPr lang="fa-IR" dirty="0" smtClean="0"/>
              <a:t> </a:t>
            </a:r>
            <a:r>
              <a:rPr lang="fa-IR" b="1" dirty="0" smtClean="0">
                <a:solidFill>
                  <a:srgbClr val="C00000"/>
                </a:solidFill>
                <a:cs typeface="B Nazanin" panose="00000400000000000000" pitchFamily="2" charset="-78"/>
              </a:rPr>
              <a:t>واژه های کلیدی (</a:t>
            </a:r>
            <a:r>
              <a:rPr lang="en-US" b="1" dirty="0" smtClean="0">
                <a:solidFill>
                  <a:srgbClr val="C00000"/>
                </a:solidFill>
                <a:cs typeface="B Nazanin" panose="00000400000000000000" pitchFamily="2" charset="-78"/>
              </a:rPr>
              <a:t>Key words</a:t>
            </a:r>
            <a:r>
              <a:rPr lang="fa-IR" b="1" dirty="0" smtClean="0">
                <a:solidFill>
                  <a:srgbClr val="C00000"/>
                </a:solidFill>
                <a:cs typeface="B Nazanin" panose="00000400000000000000" pitchFamily="2" charset="-78"/>
              </a:rPr>
              <a:t>)</a:t>
            </a:r>
            <a:r>
              <a:rPr lang="fa-IR" b="1" dirty="0" smtClean="0">
                <a:cs typeface="B Nazanin" panose="00000400000000000000" pitchFamily="2" charset="-78"/>
              </a:rPr>
              <a:t>: (4 تا 6 واژه کلیدی)</a:t>
            </a:r>
          </a:p>
          <a:p>
            <a:pPr algn="r" rtl="1">
              <a:lnSpc>
                <a:spcPct val="120000"/>
              </a:lnSpc>
            </a:pPr>
            <a:r>
              <a:rPr lang="fa-IR" b="1" dirty="0" smtClean="0">
                <a:solidFill>
                  <a:srgbClr val="C00000"/>
                </a:solidFill>
                <a:cs typeface="B Nazanin" panose="00000400000000000000" pitchFamily="2" charset="-78"/>
              </a:rPr>
              <a:t>مقدمه (</a:t>
            </a:r>
            <a:r>
              <a:rPr lang="en-US" b="1" dirty="0" smtClean="0">
                <a:solidFill>
                  <a:srgbClr val="C00000"/>
                </a:solidFill>
                <a:cs typeface="B Nazanin" panose="00000400000000000000" pitchFamily="2" charset="-78"/>
              </a:rPr>
              <a:t>Introduction</a:t>
            </a:r>
            <a:r>
              <a:rPr lang="fa-IR" b="1" dirty="0" smtClean="0">
                <a:solidFill>
                  <a:srgbClr val="C00000"/>
                </a:solidFill>
                <a:cs typeface="B Nazanin" panose="00000400000000000000" pitchFamily="2" charset="-78"/>
              </a:rPr>
              <a:t>): </a:t>
            </a:r>
            <a:r>
              <a:rPr lang="fa-IR" b="1" dirty="0" smtClean="0">
                <a:cs typeface="B Nazanin" panose="00000400000000000000" pitchFamily="2" charset="-78"/>
              </a:rPr>
              <a:t>ابتدا معرفی موضوع و سپس بررسی منابع (پیشینه تحقیق)</a:t>
            </a:r>
          </a:p>
          <a:p>
            <a:pPr algn="r" rtl="1">
              <a:lnSpc>
                <a:spcPct val="120000"/>
              </a:lnSpc>
              <a:buFontTx/>
              <a:buChar char="-"/>
            </a:pPr>
            <a:r>
              <a:rPr lang="fa-IR" b="1" dirty="0" smtClean="0">
                <a:solidFill>
                  <a:srgbClr val="C00000"/>
                </a:solidFill>
                <a:cs typeface="B Nazanin" panose="00000400000000000000" pitchFamily="2" charset="-78"/>
              </a:rPr>
              <a:t>نکته:</a:t>
            </a:r>
          </a:p>
          <a:p>
            <a:pPr marL="0" indent="0" algn="r" rtl="1">
              <a:lnSpc>
                <a:spcPct val="120000"/>
              </a:lnSpc>
              <a:buNone/>
            </a:pPr>
            <a:r>
              <a:rPr lang="fa-IR" b="1" dirty="0">
                <a:solidFill>
                  <a:srgbClr val="C00000"/>
                </a:solidFill>
                <a:cs typeface="B Nazanin" panose="00000400000000000000" pitchFamily="2" charset="-78"/>
              </a:rPr>
              <a:t>1</a:t>
            </a:r>
            <a:r>
              <a:rPr lang="fa-IR" b="1" dirty="0" smtClean="0">
                <a:solidFill>
                  <a:srgbClr val="C00000"/>
                </a:solidFill>
                <a:cs typeface="B Nazanin" panose="00000400000000000000" pitchFamily="2" charset="-78"/>
              </a:rPr>
              <a:t>- </a:t>
            </a:r>
            <a:r>
              <a:rPr lang="fa-IR" b="1" dirty="0" smtClean="0">
                <a:cs typeface="B Nazanin" panose="00000400000000000000" pitchFamily="2" charset="-78"/>
              </a:rPr>
              <a:t>مطالب منابع باید با محتوای تحقیق هماهنگ باشند.</a:t>
            </a:r>
          </a:p>
          <a:p>
            <a:pPr marL="0" indent="0" algn="r" rtl="1">
              <a:lnSpc>
                <a:spcPct val="120000"/>
              </a:lnSpc>
              <a:spcBef>
                <a:spcPts val="0"/>
              </a:spcBef>
              <a:buNone/>
            </a:pPr>
            <a:r>
              <a:rPr lang="fa-IR" b="1" dirty="0">
                <a:solidFill>
                  <a:srgbClr val="C00000"/>
                </a:solidFill>
                <a:cs typeface="B Nazanin" panose="00000400000000000000" pitchFamily="2" charset="-78"/>
              </a:rPr>
              <a:t>2</a:t>
            </a:r>
            <a:r>
              <a:rPr lang="fa-IR" b="1" dirty="0" smtClean="0">
                <a:solidFill>
                  <a:srgbClr val="C00000"/>
                </a:solidFill>
                <a:cs typeface="B Nazanin" panose="00000400000000000000" pitchFamily="2" charset="-78"/>
              </a:rPr>
              <a:t>- </a:t>
            </a:r>
            <a:r>
              <a:rPr lang="fa-IR" b="1" dirty="0" smtClean="0">
                <a:cs typeface="B Nazanin" panose="00000400000000000000" pitchFamily="2" charset="-78"/>
              </a:rPr>
              <a:t>بررسی منابع باید بر اساس موضوع تقسیم بندی شود نه رفرانس ها. ممکن است در طول بررسی منابع یک منبع بیش از یک بار به کار رود.</a:t>
            </a:r>
          </a:p>
          <a:p>
            <a:pPr marL="0" indent="0" algn="r" rtl="1">
              <a:lnSpc>
                <a:spcPct val="120000"/>
              </a:lnSpc>
              <a:spcBef>
                <a:spcPts val="0"/>
              </a:spcBef>
              <a:buNone/>
            </a:pPr>
            <a:r>
              <a:rPr lang="fa-IR" b="1" dirty="0" smtClean="0">
                <a:solidFill>
                  <a:srgbClr val="C00000"/>
                </a:solidFill>
                <a:cs typeface="B Nazanin" panose="00000400000000000000" pitchFamily="2" charset="-78"/>
              </a:rPr>
              <a:t>3- باید مرور انتقادی باشد نه کپی پست از محتوای سایر مقالات</a:t>
            </a:r>
            <a:endParaRPr lang="fa-IR" b="1" dirty="0">
              <a:solidFill>
                <a:srgbClr val="C00000"/>
              </a:solidFill>
              <a:cs typeface="B Nazanin" panose="00000400000000000000" pitchFamily="2" charset="-78"/>
            </a:endParaRPr>
          </a:p>
        </p:txBody>
      </p:sp>
    </p:spTree>
    <p:extLst>
      <p:ext uri="{BB962C8B-B14F-4D97-AF65-F5344CB8AC3E}">
        <p14:creationId xmlns:p14="http://schemas.microsoft.com/office/powerpoint/2010/main" val="4042903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1080"/>
          </a:xfrm>
        </p:spPr>
        <p:txBody>
          <a:bodyPr>
            <a:normAutofit fontScale="90000"/>
          </a:bodyPr>
          <a:lstStyle/>
          <a:p>
            <a:pPr algn="ctr"/>
            <a:r>
              <a:rPr lang="fa-IR" b="1" dirty="0">
                <a:cs typeface="B Nazanin" panose="00000400000000000000" pitchFamily="2" charset="-78"/>
              </a:rPr>
              <a:t>نکاتی در مورد تجزیه و تحلیل های آماری</a:t>
            </a:r>
            <a:endParaRPr lang="en-US" dirty="0"/>
          </a:p>
        </p:txBody>
      </p:sp>
      <p:sp>
        <p:nvSpPr>
          <p:cNvPr id="3" name="Content Placeholder 2"/>
          <p:cNvSpPr>
            <a:spLocks noGrp="1"/>
          </p:cNvSpPr>
          <p:nvPr>
            <p:ph idx="1"/>
          </p:nvPr>
        </p:nvSpPr>
        <p:spPr>
          <a:xfrm>
            <a:off x="838200" y="1065475"/>
            <a:ext cx="10515600" cy="5111488"/>
          </a:xfrm>
        </p:spPr>
        <p:txBody>
          <a:bodyPr/>
          <a:lstStyle/>
          <a:p>
            <a:pPr marL="0" indent="0" algn="r" rtl="1">
              <a:buNone/>
            </a:pPr>
            <a:r>
              <a:rPr lang="fa-IR" dirty="0">
                <a:solidFill>
                  <a:srgbClr val="C00000"/>
                </a:solidFill>
              </a:rPr>
              <a:t>1</a:t>
            </a:r>
            <a:r>
              <a:rPr lang="fa-IR" dirty="0" smtClean="0">
                <a:solidFill>
                  <a:srgbClr val="C00000"/>
                </a:solidFill>
              </a:rPr>
              <a:t>- </a:t>
            </a:r>
            <a:r>
              <a:rPr lang="fa-IR" b="1" dirty="0" smtClean="0">
                <a:solidFill>
                  <a:srgbClr val="C00000"/>
                </a:solidFill>
                <a:cs typeface="B Nazanin" panose="00000400000000000000" pitchFamily="2" charset="-78"/>
              </a:rPr>
              <a:t>همبستگی و رگرسیون</a:t>
            </a:r>
          </a:p>
          <a:p>
            <a:pPr algn="r" rtl="1">
              <a:buFontTx/>
              <a:buChar char="-"/>
            </a:pPr>
            <a:r>
              <a:rPr lang="fa-IR" b="1" dirty="0" smtClean="0">
                <a:cs typeface="B Nazanin" panose="00000400000000000000" pitchFamily="2" charset="-78"/>
              </a:rPr>
              <a:t>برخی در بررسی رابطه خطی بین چند متغیر که در یک جمعیت وجود دارند فقط به محاسبه همبستگی دو به دوی متغیرها می پردازند.</a:t>
            </a:r>
          </a:p>
          <a:p>
            <a:pPr marL="0" indent="0" algn="r" rtl="1">
              <a:buNone/>
            </a:pPr>
            <a:r>
              <a:rPr lang="fa-IR" b="1" dirty="0" smtClean="0">
                <a:solidFill>
                  <a:srgbClr val="C00000"/>
                </a:solidFill>
                <a:cs typeface="B Nazanin" panose="00000400000000000000" pitchFamily="2" charset="-78"/>
              </a:rPr>
              <a:t>ایراد:</a:t>
            </a:r>
          </a:p>
          <a:p>
            <a:pPr algn="r" rtl="1">
              <a:buFontTx/>
              <a:buChar char="-"/>
            </a:pPr>
            <a:r>
              <a:rPr lang="fa-IR" b="1" dirty="0" smtClean="0">
                <a:cs typeface="B Nazanin" panose="00000400000000000000" pitchFamily="2" charset="-78"/>
              </a:rPr>
              <a:t>تفسیر نتایج بر اساس همبستگی های ساده ممکن است گمراه کننده باشد زیرا همبستگی بین دو متغیر می تواند تحت تاثیر سایر متغیر ها قرار گیرد.</a:t>
            </a:r>
          </a:p>
          <a:p>
            <a:pPr marL="0" indent="0" algn="r" rtl="1">
              <a:buNone/>
            </a:pPr>
            <a:r>
              <a:rPr lang="fa-IR" b="1" dirty="0" smtClean="0">
                <a:solidFill>
                  <a:srgbClr val="C00000"/>
                </a:solidFill>
                <a:cs typeface="B Nazanin" panose="00000400000000000000" pitchFamily="2" charset="-78"/>
              </a:rPr>
              <a:t>راه حل ها:</a:t>
            </a:r>
          </a:p>
          <a:p>
            <a:pPr marL="0" indent="0" algn="r" rtl="1">
              <a:buNone/>
            </a:pPr>
            <a:r>
              <a:rPr lang="fa-IR" b="1" dirty="0" smtClean="0">
                <a:cs typeface="B Nazanin" panose="00000400000000000000" pitchFamily="2" charset="-78"/>
              </a:rPr>
              <a:t>- انجام تحلیل مسیر رابطه متغیر وابسته با متغیر های مستقل</a:t>
            </a:r>
          </a:p>
          <a:p>
            <a:pPr marL="0" indent="0" algn="r" rtl="1">
              <a:buNone/>
            </a:pPr>
            <a:r>
              <a:rPr lang="fa-IR" b="1" dirty="0" smtClean="0">
                <a:cs typeface="B Nazanin" panose="00000400000000000000" pitchFamily="2" charset="-78"/>
              </a:rPr>
              <a:t>-انجام رگرسیون چندگانه و محاسبه ضرایب رگرسیون جزء</a:t>
            </a:r>
          </a:p>
          <a:p>
            <a:pPr marL="0" indent="0" algn="r" rtl="1">
              <a:buNone/>
            </a:pPr>
            <a:r>
              <a:rPr lang="fa-IR" b="1" dirty="0" smtClean="0">
                <a:cs typeface="B Nazanin" panose="00000400000000000000" pitchFamily="2" charset="-78"/>
              </a:rPr>
              <a:t>- محاسبه ضرایب همبستگی جزء</a:t>
            </a:r>
          </a:p>
          <a:p>
            <a:pPr marL="0" indent="0" algn="r" rtl="1">
              <a:buNone/>
            </a:pPr>
            <a:endParaRPr lang="en-US" b="1" dirty="0">
              <a:cs typeface="B Nazanin" panose="00000400000000000000" pitchFamily="2" charset="-78"/>
            </a:endParaRPr>
          </a:p>
        </p:txBody>
      </p:sp>
    </p:spTree>
    <p:extLst>
      <p:ext uri="{BB962C8B-B14F-4D97-AF65-F5344CB8AC3E}">
        <p14:creationId xmlns:p14="http://schemas.microsoft.com/office/powerpoint/2010/main" val="1425455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6498"/>
            <a:ext cx="10515600" cy="6471501"/>
          </a:xfrm>
        </p:spPr>
        <p:txBody>
          <a:bodyPr>
            <a:noAutofit/>
          </a:bodyPr>
          <a:lstStyle/>
          <a:p>
            <a:pPr algn="r" rtl="1"/>
            <a:r>
              <a:rPr lang="fa-IR" sz="2200" b="1" dirty="0" smtClean="0">
                <a:solidFill>
                  <a:srgbClr val="C00000"/>
                </a:solidFill>
                <a:cs typeface="B Nazanin" panose="00000400000000000000" pitchFamily="2" charset="-78"/>
              </a:rPr>
              <a:t>مواد و روش ها (</a:t>
            </a:r>
            <a:r>
              <a:rPr lang="en-US" sz="2200" b="1" dirty="0" smtClean="0">
                <a:solidFill>
                  <a:srgbClr val="C00000"/>
                </a:solidFill>
                <a:cs typeface="B Nazanin" panose="00000400000000000000" pitchFamily="2" charset="-78"/>
              </a:rPr>
              <a:t>Materials and Methods</a:t>
            </a:r>
            <a:r>
              <a:rPr lang="fa-IR" sz="2200" b="1" dirty="0" smtClean="0">
                <a:solidFill>
                  <a:srgbClr val="C00000"/>
                </a:solidFill>
                <a:cs typeface="B Nazanin" panose="00000400000000000000" pitchFamily="2" charset="-78"/>
              </a:rPr>
              <a:t>) (روش تحقیق= روش کار):</a:t>
            </a:r>
          </a:p>
          <a:p>
            <a:pPr algn="r" rtl="1"/>
            <a:r>
              <a:rPr lang="fa-IR" sz="2200" b="1" dirty="0" smtClean="0">
                <a:cs typeface="B Nazanin" panose="00000400000000000000" pitchFamily="2" charset="-78"/>
              </a:rPr>
              <a:t>شرح جزئیات انجام تحقیق شامل مواد به کار رفته، طرح آزمایشی، آزمایش های انجام شده، متغیر های اندازه گیری شده و ...</a:t>
            </a:r>
          </a:p>
          <a:p>
            <a:pPr algn="r" rtl="1"/>
            <a:r>
              <a:rPr lang="fa-IR" sz="2200" b="1" dirty="0" smtClean="0">
                <a:solidFill>
                  <a:srgbClr val="C00000"/>
                </a:solidFill>
                <a:cs typeface="B Nazanin" panose="00000400000000000000" pitchFamily="2" charset="-78"/>
              </a:rPr>
              <a:t>نکته: </a:t>
            </a:r>
            <a:r>
              <a:rPr lang="fa-IR" sz="2200" b="1" dirty="0" smtClean="0">
                <a:cs typeface="B Nazanin" panose="00000400000000000000" pitchFamily="2" charset="-78"/>
              </a:rPr>
              <a:t>احتراز از شرح کامل روش آزمایشگاهی اگر قبلا در مقالات آمده است و </a:t>
            </a:r>
            <a:r>
              <a:rPr lang="fa-IR" sz="2200" b="1" dirty="0">
                <a:cs typeface="B Nazanin" panose="00000400000000000000" pitchFamily="2" charset="-78"/>
              </a:rPr>
              <a:t>فقط ارجاع به منبع مربوطه کافی </a:t>
            </a:r>
            <a:r>
              <a:rPr lang="fa-IR" sz="2200" b="1" dirty="0" smtClean="0">
                <a:cs typeface="B Nazanin" panose="00000400000000000000" pitchFamily="2" charset="-78"/>
              </a:rPr>
              <a:t>است، به جز ذکر تغییرات در صورت وجود.</a:t>
            </a:r>
          </a:p>
          <a:p>
            <a:pPr algn="r" rtl="1"/>
            <a:r>
              <a:rPr lang="fa-IR" sz="2200" b="1" dirty="0" smtClean="0">
                <a:solidFill>
                  <a:srgbClr val="C00000"/>
                </a:solidFill>
                <a:cs typeface="B Nazanin" panose="00000400000000000000" pitchFamily="2" charset="-78"/>
              </a:rPr>
              <a:t>نتایج (</a:t>
            </a:r>
            <a:r>
              <a:rPr lang="en-US" sz="2200" b="1" dirty="0" smtClean="0">
                <a:solidFill>
                  <a:srgbClr val="C00000"/>
                </a:solidFill>
                <a:cs typeface="B Nazanin" panose="00000400000000000000" pitchFamily="2" charset="-78"/>
              </a:rPr>
              <a:t>Results</a:t>
            </a:r>
            <a:r>
              <a:rPr lang="fa-IR" sz="2200" b="1" dirty="0" smtClean="0">
                <a:solidFill>
                  <a:srgbClr val="C00000"/>
                </a:solidFill>
                <a:cs typeface="B Nazanin" panose="00000400000000000000" pitchFamily="2" charset="-78"/>
              </a:rPr>
              <a:t>):</a:t>
            </a:r>
          </a:p>
          <a:p>
            <a:pPr marL="0" indent="0" algn="r" rtl="1">
              <a:buNone/>
            </a:pPr>
            <a:r>
              <a:rPr lang="fa-IR" sz="2200" b="1" dirty="0" smtClean="0">
                <a:solidFill>
                  <a:srgbClr val="C00000"/>
                </a:solidFill>
                <a:cs typeface="B Nazanin" panose="00000400000000000000" pitchFamily="2" charset="-78"/>
              </a:rPr>
              <a:t>-</a:t>
            </a:r>
            <a:r>
              <a:rPr lang="fa-IR" sz="2200" b="1" dirty="0" smtClean="0">
                <a:cs typeface="B Nazanin" panose="00000400000000000000" pitchFamily="2" charset="-78"/>
              </a:rPr>
              <a:t>ذکر نتایج با استفاده از جدول و شکل</a:t>
            </a:r>
          </a:p>
          <a:p>
            <a:pPr marL="0" indent="0" algn="r" rtl="1">
              <a:buNone/>
            </a:pPr>
            <a:r>
              <a:rPr lang="fa-IR" sz="2200" b="1" dirty="0" smtClean="0">
                <a:cs typeface="B Nazanin" panose="00000400000000000000" pitchFamily="2" charset="-78"/>
              </a:rPr>
              <a:t>-عنوان جدول در بالای جدول با ذکر شماره جدول </a:t>
            </a:r>
          </a:p>
          <a:p>
            <a:pPr marL="0" indent="0" algn="r" rtl="1">
              <a:buNone/>
            </a:pPr>
            <a:r>
              <a:rPr lang="fa-IR" sz="2200" b="1" dirty="0" smtClean="0">
                <a:cs typeface="B Nazanin" panose="00000400000000000000" pitchFamily="2" charset="-78"/>
              </a:rPr>
              <a:t>-عنوان شکل در پایین شکل با ذکر شماره شکل</a:t>
            </a:r>
          </a:p>
          <a:p>
            <a:pPr marL="0" indent="0" algn="r" rtl="1">
              <a:buNone/>
            </a:pPr>
            <a:r>
              <a:rPr lang="fa-IR" sz="2200" b="1" dirty="0" smtClean="0">
                <a:cs typeface="B Nazanin" panose="00000400000000000000" pitchFamily="2" charset="-78"/>
              </a:rPr>
              <a:t>- کلیه هیستوگرام ها، نمودار ها، منحنی ها، شکل ها، تصاویر، نقشه ها تحت عنوان شکل می آیند.</a:t>
            </a:r>
          </a:p>
          <a:p>
            <a:pPr algn="r" rtl="1">
              <a:buFontTx/>
              <a:buChar char="-"/>
            </a:pPr>
            <a:r>
              <a:rPr lang="fa-IR" sz="2200" b="1" dirty="0" smtClean="0">
                <a:cs typeface="B Nazanin" panose="00000400000000000000" pitchFamily="2" charset="-78"/>
              </a:rPr>
              <a:t>اگر نتایج پیچیده هستند، بهتر است به صورت شکل نمایش داده شوند.</a:t>
            </a:r>
          </a:p>
          <a:p>
            <a:pPr marL="0" indent="0" algn="ctr" rtl="1">
              <a:buNone/>
            </a:pPr>
            <a:r>
              <a:rPr lang="fa-IR" sz="2200" b="1" dirty="0" smtClean="0">
                <a:solidFill>
                  <a:srgbClr val="C00000"/>
                </a:solidFill>
                <a:cs typeface="B Nazanin" panose="00000400000000000000" pitchFamily="2" charset="-78"/>
              </a:rPr>
              <a:t>یک تصویر ارزش هزاران کلمه را دارد.</a:t>
            </a:r>
          </a:p>
          <a:p>
            <a:pPr algn="r" rtl="1">
              <a:buFontTx/>
              <a:buChar char="-"/>
            </a:pPr>
            <a:r>
              <a:rPr lang="fa-IR" sz="2200" b="1" dirty="0" smtClean="0">
                <a:cs typeface="B Nazanin" panose="00000400000000000000" pitchFamily="2" charset="-78"/>
              </a:rPr>
              <a:t>برای مقایسه ساده چند گروه به ویژه اگر متغیر های زیادی اندازه گیری شده اند، بهتر است از جدول استفاده شود.</a:t>
            </a:r>
          </a:p>
          <a:p>
            <a:pPr algn="r" rtl="1">
              <a:buFontTx/>
              <a:buChar char="-"/>
            </a:pPr>
            <a:r>
              <a:rPr lang="fa-IR" sz="2200" b="1" dirty="0" smtClean="0">
                <a:cs typeface="B Nazanin" panose="00000400000000000000" pitchFamily="2" charset="-78"/>
              </a:rPr>
              <a:t>نباید در بخش نتایج از روش کار صحبت شود.</a:t>
            </a:r>
          </a:p>
          <a:p>
            <a:pPr algn="r" rtl="1">
              <a:buFontTx/>
              <a:buChar char="-"/>
            </a:pPr>
            <a:r>
              <a:rPr lang="fa-IR" sz="2200" b="1" dirty="0">
                <a:cs typeface="B Nazanin" panose="00000400000000000000" pitchFamily="2" charset="-78"/>
              </a:rPr>
              <a:t>نباید در بخش نتایج </a:t>
            </a:r>
            <a:r>
              <a:rPr lang="fa-IR" sz="2200" b="1" dirty="0" smtClean="0">
                <a:cs typeface="B Nazanin" panose="00000400000000000000" pitchFamily="2" charset="-78"/>
              </a:rPr>
              <a:t>بحث انجام گیرد. مگر این که نتایج و بحث با هم ادغام شده باشد. </a:t>
            </a:r>
          </a:p>
          <a:p>
            <a:pPr algn="r" rtl="1">
              <a:buFontTx/>
              <a:buChar char="-"/>
            </a:pPr>
            <a:endParaRPr lang="fa-IR" sz="2300" b="1" dirty="0">
              <a:cs typeface="B Nazanin" panose="00000400000000000000" pitchFamily="2" charset="-78"/>
            </a:endParaRPr>
          </a:p>
        </p:txBody>
      </p:sp>
    </p:spTree>
    <p:extLst>
      <p:ext uri="{BB962C8B-B14F-4D97-AF65-F5344CB8AC3E}">
        <p14:creationId xmlns:p14="http://schemas.microsoft.com/office/powerpoint/2010/main" val="3421848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7644"/>
            <a:ext cx="10515600" cy="6004875"/>
          </a:xfrm>
        </p:spPr>
        <p:txBody>
          <a:bodyPr>
            <a:normAutofit/>
          </a:bodyPr>
          <a:lstStyle/>
          <a:p>
            <a:pPr algn="r" rtl="1"/>
            <a:r>
              <a:rPr lang="fa-IR" sz="3200" b="1" dirty="0" smtClean="0">
                <a:solidFill>
                  <a:srgbClr val="C00000"/>
                </a:solidFill>
                <a:cs typeface="B Nazanin" panose="00000400000000000000" pitchFamily="2" charset="-78"/>
              </a:rPr>
              <a:t>بحث (</a:t>
            </a:r>
            <a:r>
              <a:rPr lang="en-US" sz="3200" b="1" dirty="0" smtClean="0">
                <a:solidFill>
                  <a:srgbClr val="C00000"/>
                </a:solidFill>
                <a:cs typeface="B Nazanin" panose="00000400000000000000" pitchFamily="2" charset="-78"/>
              </a:rPr>
              <a:t>Discussion</a:t>
            </a:r>
            <a:r>
              <a:rPr lang="fa-IR" sz="3200" b="1" dirty="0" smtClean="0">
                <a:solidFill>
                  <a:srgbClr val="C00000"/>
                </a:solidFill>
                <a:cs typeface="B Nazanin" panose="00000400000000000000" pitchFamily="2" charset="-78"/>
              </a:rPr>
              <a:t>):</a:t>
            </a:r>
          </a:p>
          <a:p>
            <a:pPr marL="0" indent="0" algn="r" rtl="1">
              <a:buNone/>
            </a:pPr>
            <a:r>
              <a:rPr lang="fa-IR" sz="3200" b="1" dirty="0" smtClean="0">
                <a:solidFill>
                  <a:srgbClr val="C00000"/>
                </a:solidFill>
                <a:cs typeface="B Nazanin" panose="00000400000000000000" pitchFamily="2" charset="-78"/>
              </a:rPr>
              <a:t>- </a:t>
            </a:r>
            <a:r>
              <a:rPr lang="fa-IR" sz="3200" b="1" dirty="0" smtClean="0">
                <a:cs typeface="B Nazanin" panose="00000400000000000000" pitchFamily="2" charset="-78"/>
              </a:rPr>
              <a:t>انجام بحث در خصوص علت ها، معلول ها، چرایی نتایج، دلایل مربوط به یافته ها، مطابقت و عدم مطابقت با یافته های دیگران.</a:t>
            </a:r>
          </a:p>
          <a:p>
            <a:pPr marL="0" indent="0" algn="r" rtl="1">
              <a:buNone/>
            </a:pPr>
            <a:r>
              <a:rPr lang="fa-IR" sz="3200" b="1" dirty="0" smtClean="0">
                <a:cs typeface="B Nazanin" panose="00000400000000000000" pitchFamily="2" charset="-78"/>
              </a:rPr>
              <a:t>- بنابراین بحث نباید فقط به ذکر جمله مشهور" </a:t>
            </a:r>
            <a:r>
              <a:rPr lang="fa-IR" sz="3200" b="1" dirty="0" smtClean="0">
                <a:solidFill>
                  <a:srgbClr val="C00000"/>
                </a:solidFill>
                <a:cs typeface="B Nazanin" panose="00000400000000000000" pitchFamily="2" charset="-78"/>
              </a:rPr>
              <a:t>یافته های ما با نتایج دیگران مطابقت دارد"</a:t>
            </a:r>
            <a:r>
              <a:rPr lang="fa-IR" sz="3200" b="1" dirty="0" smtClean="0">
                <a:cs typeface="B Nazanin" panose="00000400000000000000" pitchFamily="2" charset="-78"/>
              </a:rPr>
              <a:t> خلاصه شود. </a:t>
            </a:r>
          </a:p>
          <a:p>
            <a:pPr marL="0" indent="0" algn="r" rtl="1">
              <a:buNone/>
            </a:pPr>
            <a:r>
              <a:rPr lang="fa-IR" sz="3200" b="1" dirty="0" smtClean="0">
                <a:cs typeface="B Nazanin" panose="00000400000000000000" pitchFamily="2" charset="-78"/>
              </a:rPr>
              <a:t>-گاهی چند یافته ذکر می شود و همگی یک جا به چند منبع ارجاع داده می شود، در صورتی که نتایج این منابع در همه یافته ها مشترک نیستند.</a:t>
            </a:r>
          </a:p>
          <a:p>
            <a:pPr marL="0" indent="0" algn="r" rtl="1">
              <a:buNone/>
            </a:pPr>
            <a:r>
              <a:rPr lang="fa-IR" sz="3200" b="1" dirty="0" smtClean="0">
                <a:cs typeface="B Nazanin" panose="00000400000000000000" pitchFamily="2" charset="-78"/>
              </a:rPr>
              <a:t>- در بحث نباید دوباره نتایج تکرار شوند.</a:t>
            </a:r>
          </a:p>
          <a:p>
            <a:pPr algn="r" rtl="1"/>
            <a:r>
              <a:rPr lang="fa-IR" sz="3200" b="1" dirty="0" smtClean="0">
                <a:solidFill>
                  <a:srgbClr val="C00000"/>
                </a:solidFill>
                <a:cs typeface="B Nazanin" panose="00000400000000000000" pitchFamily="2" charset="-78"/>
              </a:rPr>
              <a:t>جمع بندی= نتیجه گیری (</a:t>
            </a:r>
            <a:r>
              <a:rPr lang="en-US" sz="3200" b="1" dirty="0" smtClean="0">
                <a:solidFill>
                  <a:srgbClr val="C00000"/>
                </a:solidFill>
                <a:cs typeface="B Nazanin" panose="00000400000000000000" pitchFamily="2" charset="-78"/>
              </a:rPr>
              <a:t>Conclusion</a:t>
            </a:r>
            <a:r>
              <a:rPr lang="fa-IR" sz="3200" b="1" dirty="0" smtClean="0">
                <a:solidFill>
                  <a:srgbClr val="C00000"/>
                </a:solidFill>
                <a:cs typeface="B Nazanin" panose="00000400000000000000" pitchFamily="2" charset="-78"/>
              </a:rPr>
              <a:t>): </a:t>
            </a:r>
            <a:r>
              <a:rPr lang="fa-IR" sz="3200" b="1" dirty="0" smtClean="0">
                <a:cs typeface="B Nazanin" panose="00000400000000000000" pitchFamily="2" charset="-78"/>
              </a:rPr>
              <a:t>ذکر اهم نتیجه گیری های حاصل در یک پاراگراف یا بیشتر</a:t>
            </a:r>
          </a:p>
        </p:txBody>
      </p:sp>
    </p:spTree>
    <p:extLst>
      <p:ext uri="{BB962C8B-B14F-4D97-AF65-F5344CB8AC3E}">
        <p14:creationId xmlns:p14="http://schemas.microsoft.com/office/powerpoint/2010/main" val="2769836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023"/>
            <a:ext cx="10515600" cy="5535940"/>
          </a:xfrm>
        </p:spPr>
        <p:txBody>
          <a:bodyPr/>
          <a:lstStyle/>
          <a:p>
            <a:pPr algn="r" rtl="1"/>
            <a:r>
              <a:rPr lang="fa-IR" b="1" dirty="0">
                <a:solidFill>
                  <a:srgbClr val="C00000"/>
                </a:solidFill>
                <a:cs typeface="B Nazanin" panose="00000400000000000000" pitchFamily="2" charset="-78"/>
              </a:rPr>
              <a:t>منابع مورد استفاده </a:t>
            </a:r>
            <a:r>
              <a:rPr lang="fa-IR" b="1" dirty="0" smtClean="0">
                <a:solidFill>
                  <a:srgbClr val="C00000"/>
                </a:solidFill>
                <a:cs typeface="B Nazanin" panose="00000400000000000000" pitchFamily="2" charset="-78"/>
              </a:rPr>
              <a:t>(</a:t>
            </a:r>
            <a:r>
              <a:rPr lang="en-US" b="1" dirty="0" smtClean="0">
                <a:solidFill>
                  <a:srgbClr val="C00000"/>
                </a:solidFill>
                <a:cs typeface="B Nazanin" panose="00000400000000000000" pitchFamily="2" charset="-78"/>
              </a:rPr>
              <a:t>References</a:t>
            </a:r>
            <a:r>
              <a:rPr lang="fa-IR" b="1" dirty="0" smtClean="0">
                <a:solidFill>
                  <a:srgbClr val="C00000"/>
                </a:solidFill>
                <a:cs typeface="B Nazanin" panose="00000400000000000000" pitchFamily="2" charset="-78"/>
              </a:rPr>
              <a:t>): </a:t>
            </a:r>
            <a:endParaRPr lang="fa-IR" b="1" dirty="0">
              <a:solidFill>
                <a:srgbClr val="C00000"/>
              </a:solidFill>
              <a:cs typeface="B Nazanin" panose="00000400000000000000" pitchFamily="2" charset="-78"/>
            </a:endParaRPr>
          </a:p>
          <a:p>
            <a:pPr marL="0" indent="0" algn="r" rtl="1">
              <a:buNone/>
            </a:pPr>
            <a:r>
              <a:rPr lang="fa-IR" b="1" dirty="0">
                <a:solidFill>
                  <a:srgbClr val="C00000"/>
                </a:solidFill>
                <a:cs typeface="B Nazanin" panose="00000400000000000000" pitchFamily="2" charset="-78"/>
              </a:rPr>
              <a:t>الف- سیستم شماره ای</a:t>
            </a:r>
          </a:p>
          <a:p>
            <a:pPr marL="0" indent="0" algn="r" rtl="1">
              <a:buNone/>
            </a:pPr>
            <a:r>
              <a:rPr lang="fa-IR" b="1" dirty="0">
                <a:cs typeface="B Nazanin" panose="00000400000000000000" pitchFamily="2" charset="-78"/>
              </a:rPr>
              <a:t>الف-1- بر حسب </a:t>
            </a:r>
            <a:r>
              <a:rPr lang="fa-IR" b="1" dirty="0" smtClean="0">
                <a:cs typeface="B Nazanin" panose="00000400000000000000" pitchFamily="2" charset="-78"/>
              </a:rPr>
              <a:t>اتفاق</a:t>
            </a:r>
          </a:p>
          <a:p>
            <a:pPr marL="0" indent="0" algn="r" rtl="1">
              <a:buNone/>
            </a:pPr>
            <a:r>
              <a:rPr lang="fa-IR" b="1" dirty="0" smtClean="0">
                <a:cs typeface="B Nazanin" panose="00000400000000000000" pitchFamily="2" charset="-78"/>
              </a:rPr>
              <a:t>الف-2- بر حسب حروف الفبا</a:t>
            </a:r>
            <a:endParaRPr lang="fa-IR" b="1" dirty="0">
              <a:cs typeface="B Nazanin" panose="00000400000000000000" pitchFamily="2" charset="-78"/>
            </a:endParaRPr>
          </a:p>
          <a:p>
            <a:pPr marL="0" indent="0" algn="r" rtl="1">
              <a:buNone/>
            </a:pPr>
            <a:r>
              <a:rPr lang="fa-IR" b="1" dirty="0" smtClean="0">
                <a:solidFill>
                  <a:srgbClr val="C00000"/>
                </a:solidFill>
                <a:cs typeface="B Nazanin" panose="00000400000000000000" pitchFamily="2" charset="-78"/>
              </a:rPr>
              <a:t>ب- سیستم نام و سال: بر حسب حروف الفبا </a:t>
            </a:r>
          </a:p>
          <a:p>
            <a:pPr algn="r" rtl="1">
              <a:buFontTx/>
              <a:buChar char="-"/>
            </a:pPr>
            <a:r>
              <a:rPr lang="fa-IR" b="1" dirty="0" smtClean="0">
                <a:cs typeface="B Nazanin" panose="00000400000000000000" pitchFamily="2" charset="-78"/>
              </a:rPr>
              <a:t>در سیستم نام و سال نباید از شماره بندی استفاده شود، چون این شماره ها قابل استفاده در متن نیستند.</a:t>
            </a:r>
          </a:p>
          <a:p>
            <a:pPr algn="r" rtl="1">
              <a:buFontTx/>
              <a:buChar char="-"/>
            </a:pPr>
            <a:r>
              <a:rPr lang="fa-IR" b="1" dirty="0" smtClean="0">
                <a:cs typeface="B Nazanin" panose="00000400000000000000" pitchFamily="2" charset="-78"/>
              </a:rPr>
              <a:t>معجون سیستم نام و سال با سیستم شماره ای نادرست است.</a:t>
            </a:r>
          </a:p>
          <a:p>
            <a:pPr algn="r" rtl="1">
              <a:buFontTx/>
              <a:buChar char="-"/>
            </a:pPr>
            <a:r>
              <a:rPr lang="fa-IR" b="1" dirty="0" smtClean="0">
                <a:cs typeface="B Nazanin" panose="00000400000000000000" pitchFamily="2" charset="-78"/>
              </a:rPr>
              <a:t>مثال: نادری و همکاران (1397) رابطه مثبتی بین انگیزه پیشرفت و موفقیت در اجتماع به دست آوردند (39). </a:t>
            </a:r>
            <a:endParaRPr lang="en-US" b="1" dirty="0" smtClean="0">
              <a:cs typeface="B Nazanin" panose="00000400000000000000" pitchFamily="2" charset="-78"/>
            </a:endParaRPr>
          </a:p>
          <a:p>
            <a:pPr algn="r" rtl="1">
              <a:buFontTx/>
              <a:buChar char="-"/>
            </a:pPr>
            <a:endParaRPr lang="en-US" dirty="0"/>
          </a:p>
        </p:txBody>
      </p:sp>
    </p:spTree>
    <p:extLst>
      <p:ext uri="{BB962C8B-B14F-4D97-AF65-F5344CB8AC3E}">
        <p14:creationId xmlns:p14="http://schemas.microsoft.com/office/powerpoint/2010/main" val="1292667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6948"/>
            <a:ext cx="10515600" cy="5140015"/>
          </a:xfrm>
        </p:spPr>
        <p:txBody>
          <a:bodyPr>
            <a:normAutofit lnSpcReduction="10000"/>
          </a:bodyPr>
          <a:lstStyle/>
          <a:p>
            <a:pPr algn="r" rtl="1">
              <a:buFontTx/>
              <a:buChar char="-"/>
            </a:pPr>
            <a:r>
              <a:rPr lang="fa-IR" b="1" dirty="0" smtClean="0">
                <a:cs typeface="B Nazanin" panose="00000400000000000000" pitchFamily="2" charset="-78"/>
              </a:rPr>
              <a:t>کلیه منابع موجود در بخش منابع باید در داخل متن بیایند.</a:t>
            </a:r>
          </a:p>
          <a:p>
            <a:pPr algn="r" rtl="1">
              <a:buFontTx/>
              <a:buChar char="-"/>
            </a:pPr>
            <a:r>
              <a:rPr lang="fa-IR" b="1" dirty="0" smtClean="0">
                <a:cs typeface="B Nazanin" panose="00000400000000000000" pitchFamily="2" charset="-78"/>
              </a:rPr>
              <a:t> </a:t>
            </a:r>
            <a:r>
              <a:rPr lang="fa-IR" b="1" dirty="0">
                <a:cs typeface="B Nazanin" panose="00000400000000000000" pitchFamily="2" charset="-78"/>
              </a:rPr>
              <a:t>کلیه منابع موجود </a:t>
            </a:r>
            <a:r>
              <a:rPr lang="fa-IR" b="1" dirty="0" smtClean="0">
                <a:cs typeface="B Nazanin" panose="00000400000000000000" pitchFamily="2" charset="-78"/>
              </a:rPr>
              <a:t>در</a:t>
            </a:r>
            <a:r>
              <a:rPr lang="fa-IR" b="1" dirty="0">
                <a:cs typeface="B Nazanin" panose="00000400000000000000" pitchFamily="2" charset="-78"/>
              </a:rPr>
              <a:t> داخل </a:t>
            </a:r>
            <a:r>
              <a:rPr lang="fa-IR" b="1" dirty="0" smtClean="0">
                <a:cs typeface="B Nazanin" panose="00000400000000000000" pitchFamily="2" charset="-78"/>
              </a:rPr>
              <a:t> متن باید در بخش </a:t>
            </a:r>
            <a:r>
              <a:rPr lang="fa-IR" b="1" dirty="0">
                <a:cs typeface="B Nazanin" panose="00000400000000000000" pitchFamily="2" charset="-78"/>
              </a:rPr>
              <a:t>منابع </a:t>
            </a:r>
            <a:r>
              <a:rPr lang="fa-IR" b="1" dirty="0" smtClean="0">
                <a:cs typeface="B Nazanin" panose="00000400000000000000" pitchFamily="2" charset="-78"/>
              </a:rPr>
              <a:t>بیایند.</a:t>
            </a:r>
          </a:p>
          <a:p>
            <a:pPr algn="r" rtl="1">
              <a:buFontTx/>
              <a:buChar char="-"/>
            </a:pPr>
            <a:r>
              <a:rPr lang="fa-IR" b="1" dirty="0" smtClean="0">
                <a:solidFill>
                  <a:srgbClr val="FF0000"/>
                </a:solidFill>
                <a:cs typeface="B Nazanin" panose="00000400000000000000" pitchFamily="2" charset="-78"/>
              </a:rPr>
              <a:t>از رفرانس های اوریجینال (اصلی) استفاده شود. بسیاری از افراد به جای ارجاع به منبع اصلی، چون این منبع اصلی را فرد دومی ذکر کرده است، به فرد دوم ارجاع می دهند که نادرست است، چون این کار مربوط به منع اصلی است نه فرد ثانوی.</a:t>
            </a:r>
          </a:p>
          <a:p>
            <a:pPr algn="r" rtl="1">
              <a:buFontTx/>
              <a:buChar char="-"/>
            </a:pPr>
            <a:r>
              <a:rPr lang="fa-IR" b="1" dirty="0" smtClean="0">
                <a:solidFill>
                  <a:srgbClr val="C00000"/>
                </a:solidFill>
                <a:cs typeface="B Nazanin" panose="00000400000000000000" pitchFamily="2" charset="-78"/>
              </a:rPr>
              <a:t>مشکل دیگر: </a:t>
            </a:r>
            <a:r>
              <a:rPr lang="fa-IR" b="1" dirty="0" smtClean="0">
                <a:cs typeface="B Nazanin" panose="00000400000000000000" pitchFamily="2" charset="-78"/>
              </a:rPr>
              <a:t>گاهی از مقاله فرد ثانوی منبع اصلی را برمی داریم و به منبع اصلی ارجاع می دهیم، ولی جمله فرد ثانوی را ذکر می کنیم، غافل از این که این جمله برداشت فرد ثانوی از یافته های منبع اصلی است که این خود یک نوع </a:t>
            </a:r>
            <a:r>
              <a:rPr lang="fa-IR" b="1" dirty="0" smtClean="0">
                <a:solidFill>
                  <a:srgbClr val="C00000"/>
                </a:solidFill>
                <a:cs typeface="B Nazanin" panose="00000400000000000000" pitchFamily="2" charset="-78"/>
              </a:rPr>
              <a:t>پلاگاریسم</a:t>
            </a:r>
            <a:r>
              <a:rPr lang="fa-IR" b="1" dirty="0" smtClean="0">
                <a:cs typeface="B Nazanin" panose="00000400000000000000" pitchFamily="2" charset="-78"/>
              </a:rPr>
              <a:t> محسوب می شود. </a:t>
            </a:r>
          </a:p>
          <a:p>
            <a:pPr algn="r" rtl="1">
              <a:buFontTx/>
              <a:buChar char="-"/>
            </a:pPr>
            <a:r>
              <a:rPr lang="fa-IR" b="1" dirty="0" smtClean="0">
                <a:solidFill>
                  <a:srgbClr val="C00000"/>
                </a:solidFill>
                <a:cs typeface="B Nazanin" panose="00000400000000000000" pitchFamily="2" charset="-78"/>
              </a:rPr>
              <a:t>مشکل </a:t>
            </a:r>
            <a:r>
              <a:rPr lang="fa-IR" b="1" dirty="0">
                <a:solidFill>
                  <a:srgbClr val="C00000"/>
                </a:solidFill>
                <a:cs typeface="B Nazanin" panose="00000400000000000000" pitchFamily="2" charset="-78"/>
              </a:rPr>
              <a:t>دیگر (قابل توجه اساتید راهنما): </a:t>
            </a:r>
            <a:r>
              <a:rPr lang="fa-IR" b="1" dirty="0" smtClean="0">
                <a:cs typeface="B Nazanin" panose="00000400000000000000" pitchFamily="2" charset="-78"/>
              </a:rPr>
              <a:t>گاهی منابع ارجاع داده شده ربطی به موضوع ندارند که در اثر اشتباه یا عدم توجه یا رفع تکلیف درج شده اند؛ به ویژه در مواردی که از موضوعات کلی صحبت می شود.</a:t>
            </a:r>
          </a:p>
          <a:p>
            <a:pPr algn="r" rtl="1">
              <a:buFontTx/>
              <a:buChar char="-"/>
            </a:pPr>
            <a:endParaRPr lang="fa-IR" dirty="0"/>
          </a:p>
          <a:p>
            <a:pPr algn="r" rtl="1">
              <a:buFontTx/>
              <a:buChar char="-"/>
            </a:pPr>
            <a:endParaRPr lang="en-US" dirty="0"/>
          </a:p>
        </p:txBody>
      </p:sp>
    </p:spTree>
    <p:extLst>
      <p:ext uri="{BB962C8B-B14F-4D97-AF65-F5344CB8AC3E}">
        <p14:creationId xmlns:p14="http://schemas.microsoft.com/office/powerpoint/2010/main" val="3234974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2714"/>
          </a:xfrm>
        </p:spPr>
        <p:txBody>
          <a:bodyPr>
            <a:normAutofit/>
          </a:bodyPr>
          <a:lstStyle/>
          <a:p>
            <a:pPr algn="ctr"/>
            <a:r>
              <a:rPr lang="fa-IR" sz="2800" b="1" dirty="0" smtClean="0">
                <a:cs typeface="B Nazanin" panose="00000400000000000000" pitchFamily="2" charset="-78"/>
              </a:rPr>
              <a:t>مثال رفرانس اوریجینال</a:t>
            </a:r>
            <a:endParaRPr lang="en-US" sz="2800" b="1" dirty="0">
              <a:cs typeface="B Nazanin" panose="00000400000000000000" pitchFamily="2" charset="-78"/>
            </a:endParaRPr>
          </a:p>
        </p:txBody>
      </p:sp>
      <p:sp>
        <p:nvSpPr>
          <p:cNvPr id="3" name="Content Placeholder 2"/>
          <p:cNvSpPr>
            <a:spLocks noGrp="1"/>
          </p:cNvSpPr>
          <p:nvPr>
            <p:ph idx="1"/>
          </p:nvPr>
        </p:nvSpPr>
        <p:spPr>
          <a:xfrm>
            <a:off x="838200" y="952107"/>
            <a:ext cx="10515600" cy="5224856"/>
          </a:xfrm>
        </p:spPr>
        <p:txBody>
          <a:bodyPr/>
          <a:lstStyle/>
          <a:p>
            <a:r>
              <a:rPr lang="en-US" dirty="0" err="1"/>
              <a:t>NaCl</a:t>
            </a:r>
            <a:r>
              <a:rPr lang="en-US" dirty="0"/>
              <a:t> may act directly via osmotic or ionic sensory mechanisms, or it may act indirectly through mediators to affect existing metabolic pathways, gene expression, and result in a coordinated response to osmotic stress. (</a:t>
            </a:r>
            <a:r>
              <a:rPr lang="en-US" dirty="0" smtClean="0">
                <a:solidFill>
                  <a:srgbClr val="C00000"/>
                </a:solidFill>
              </a:rPr>
              <a:t>Grattan </a:t>
            </a:r>
            <a:r>
              <a:rPr lang="en-US" dirty="0">
                <a:solidFill>
                  <a:srgbClr val="C00000"/>
                </a:solidFill>
              </a:rPr>
              <a:t>and Grieve 1999).</a:t>
            </a:r>
            <a:r>
              <a:rPr lang="en-US" dirty="0"/>
              <a:t> </a:t>
            </a:r>
            <a:endParaRPr lang="fa-IR" dirty="0" smtClean="0"/>
          </a:p>
          <a:p>
            <a:endParaRPr lang="fa-IR" dirty="0"/>
          </a:p>
          <a:p>
            <a:r>
              <a:rPr lang="en-US" dirty="0" err="1"/>
              <a:t>NaCl</a:t>
            </a:r>
            <a:r>
              <a:rPr lang="en-US" dirty="0"/>
              <a:t> may act directly via osmotic or ionic sensory mechanisms, or it may act indirectly through mediators to affect existing metabolic pathways, gene expression, and results in a coordinated response to osmotic stress (</a:t>
            </a:r>
            <a:r>
              <a:rPr lang="en-US" dirty="0">
                <a:solidFill>
                  <a:srgbClr val="C00000"/>
                </a:solidFill>
              </a:rPr>
              <a:t>Thomas </a:t>
            </a:r>
            <a:r>
              <a:rPr lang="en-US" i="1" dirty="0">
                <a:solidFill>
                  <a:srgbClr val="C00000"/>
                </a:solidFill>
              </a:rPr>
              <a:t>et al.</a:t>
            </a:r>
            <a:r>
              <a:rPr lang="en-US" dirty="0">
                <a:solidFill>
                  <a:srgbClr val="C00000"/>
                </a:solidFill>
              </a:rPr>
              <a:t> 1992</a:t>
            </a:r>
            <a:r>
              <a:rPr lang="en-US" dirty="0"/>
              <a:t>). </a:t>
            </a:r>
            <a:endParaRPr lang="en-US" dirty="0"/>
          </a:p>
        </p:txBody>
      </p:sp>
    </p:spTree>
    <p:extLst>
      <p:ext uri="{BB962C8B-B14F-4D97-AF65-F5344CB8AC3E}">
        <p14:creationId xmlns:p14="http://schemas.microsoft.com/office/powerpoint/2010/main" val="3713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8157"/>
            <a:ext cx="10515600" cy="5488806"/>
          </a:xfrm>
        </p:spPr>
        <p:txBody>
          <a:bodyPr/>
          <a:lstStyle/>
          <a:p>
            <a:pPr algn="r" rtl="1"/>
            <a:r>
              <a:rPr lang="fa-IR" b="1" dirty="0" smtClean="0">
                <a:cs typeface="B Nazanin" panose="00000400000000000000" pitchFamily="2" charset="-78"/>
              </a:rPr>
              <a:t>مثال منابع غیر مرتبط   </a:t>
            </a:r>
          </a:p>
          <a:p>
            <a:pPr rtl="1"/>
            <a:r>
              <a:rPr lang="fa-IR" b="1" dirty="0" smtClean="0">
                <a:cs typeface="B Nazanin" panose="00000400000000000000" pitchFamily="2" charset="-78"/>
              </a:rPr>
              <a:t>عنوان مقاله</a:t>
            </a:r>
            <a:r>
              <a:rPr lang="en-US" dirty="0"/>
              <a:t>Effect of </a:t>
            </a:r>
            <a:r>
              <a:rPr lang="en-US" i="1" dirty="0" err="1"/>
              <a:t>Trichoderma</a:t>
            </a:r>
            <a:r>
              <a:rPr lang="en-US" i="1" dirty="0"/>
              <a:t> </a:t>
            </a:r>
            <a:r>
              <a:rPr lang="en-US" i="1" dirty="0" err="1"/>
              <a:t>virens</a:t>
            </a:r>
            <a:r>
              <a:rPr lang="en-US" i="1" dirty="0"/>
              <a:t> </a:t>
            </a:r>
            <a:r>
              <a:rPr lang="en-US" dirty="0"/>
              <a:t>and silicon application on wheat under saline soil condition</a:t>
            </a:r>
          </a:p>
          <a:p>
            <a:pPr algn="r" rtl="1"/>
            <a:endParaRPr lang="fa-IR" b="1" dirty="0" smtClean="0">
              <a:cs typeface="B Nazanin" panose="00000400000000000000" pitchFamily="2" charset="-78"/>
            </a:endParaRPr>
          </a:p>
          <a:p>
            <a:r>
              <a:rPr lang="en-US" dirty="0" smtClean="0"/>
              <a:t>Salinity </a:t>
            </a:r>
            <a:r>
              <a:rPr lang="en-US" dirty="0"/>
              <a:t>stress has known as an important salient constraint limiting agricultural production in arid and semi-arid regions in particular (Bae </a:t>
            </a:r>
            <a:r>
              <a:rPr lang="en-US" i="1" dirty="0"/>
              <a:t>et al</a:t>
            </a:r>
            <a:r>
              <a:rPr lang="en-US" dirty="0"/>
              <a:t>., 2009</a:t>
            </a:r>
            <a:r>
              <a:rPr lang="en-US" dirty="0" smtClean="0"/>
              <a:t>).</a:t>
            </a:r>
            <a:endParaRPr lang="fa-IR" dirty="0" smtClean="0"/>
          </a:p>
          <a:p>
            <a:endParaRPr lang="fa-IR" dirty="0" smtClean="0"/>
          </a:p>
          <a:p>
            <a:r>
              <a:rPr lang="en-US" dirty="0" smtClean="0"/>
              <a:t> </a:t>
            </a:r>
            <a:r>
              <a:rPr lang="x-none" dirty="0"/>
              <a:t>Bae H, Sicher R, Kim M, Kim SH, Strem MD, Melnick R,</a:t>
            </a:r>
            <a:r>
              <a:rPr lang="x-none" i="1" dirty="0"/>
              <a:t> </a:t>
            </a:r>
            <a:r>
              <a:rPr lang="x-none" dirty="0"/>
              <a:t>Bailey B</a:t>
            </a:r>
            <a:r>
              <a:rPr lang="en-US" dirty="0"/>
              <a:t> ,</a:t>
            </a:r>
            <a:r>
              <a:rPr lang="x-none" dirty="0"/>
              <a:t>2009</a:t>
            </a:r>
            <a:r>
              <a:rPr lang="en-US" dirty="0"/>
              <a:t>.</a:t>
            </a:r>
            <a:r>
              <a:rPr lang="x-none" dirty="0"/>
              <a:t> The beneficial endophyte </a:t>
            </a:r>
            <a:r>
              <a:rPr lang="x-none" i="1" dirty="0"/>
              <a:t>Trichoderma hamatum </a:t>
            </a:r>
            <a:r>
              <a:rPr lang="x-none" dirty="0"/>
              <a:t>isolate DIS 219b promotes growth and delays the onset of the </a:t>
            </a:r>
            <a:r>
              <a:rPr lang="x-none" dirty="0">
                <a:solidFill>
                  <a:srgbClr val="C00000"/>
                </a:solidFill>
              </a:rPr>
              <a:t>drought response </a:t>
            </a:r>
            <a:r>
              <a:rPr lang="x-none" dirty="0"/>
              <a:t>in </a:t>
            </a:r>
            <a:r>
              <a:rPr lang="x-none" i="1" dirty="0"/>
              <a:t>Theobroma cacao</a:t>
            </a:r>
            <a:r>
              <a:rPr lang="x-none" dirty="0"/>
              <a:t>. Experimental </a:t>
            </a:r>
            <a:r>
              <a:rPr lang="x-none" dirty="0" smtClean="0"/>
              <a:t>Botany</a:t>
            </a:r>
            <a:r>
              <a:rPr lang="en-US" dirty="0" smtClean="0"/>
              <a:t> </a:t>
            </a:r>
            <a:r>
              <a:rPr lang="x-none" dirty="0"/>
              <a:t>60</a:t>
            </a:r>
            <a:r>
              <a:rPr lang="en-US" dirty="0"/>
              <a:t>:</a:t>
            </a:r>
            <a:r>
              <a:rPr lang="x-none" dirty="0"/>
              <a:t> 3279-3295</a:t>
            </a:r>
            <a:r>
              <a:rPr lang="en-US" dirty="0"/>
              <a:t>.</a:t>
            </a:r>
          </a:p>
          <a:p>
            <a:pPr rtl="1"/>
            <a:endParaRPr lang="en-US" b="1" dirty="0">
              <a:cs typeface="B Nazanin" panose="00000400000000000000" pitchFamily="2" charset="-78"/>
            </a:endParaRPr>
          </a:p>
        </p:txBody>
      </p:sp>
    </p:spTree>
    <p:extLst>
      <p:ext uri="{BB962C8B-B14F-4D97-AF65-F5344CB8AC3E}">
        <p14:creationId xmlns:p14="http://schemas.microsoft.com/office/powerpoint/2010/main" val="3121991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5035"/>
            <a:ext cx="10515600" cy="5601928"/>
          </a:xfrm>
        </p:spPr>
        <p:txBody>
          <a:bodyPr>
            <a:normAutofit fontScale="55000" lnSpcReduction="20000"/>
          </a:bodyPr>
          <a:lstStyle/>
          <a:p>
            <a:r>
              <a:rPr lang="en-US" sz="4400" dirty="0" smtClean="0"/>
              <a:t>Introduction</a:t>
            </a:r>
            <a:endParaRPr lang="fa-IR" sz="4400" i="1" dirty="0" smtClean="0"/>
          </a:p>
          <a:p>
            <a:r>
              <a:rPr lang="en-US" i="1" dirty="0" err="1" smtClean="0"/>
              <a:t>Theobroma</a:t>
            </a:r>
            <a:r>
              <a:rPr lang="en-US" i="1" dirty="0" smtClean="0"/>
              <a:t> </a:t>
            </a:r>
            <a:r>
              <a:rPr lang="en-US" i="1" dirty="0"/>
              <a:t>cacao</a:t>
            </a:r>
            <a:r>
              <a:rPr lang="en-US" dirty="0"/>
              <a:t> (cacao), the source of chocolate, is an understory tropical tree (</a:t>
            </a:r>
            <a:r>
              <a:rPr lang="en-US" dirty="0">
                <a:hlinkClick r:id="rId2"/>
              </a:rPr>
              <a:t>Wood and Lass, 2001</a:t>
            </a:r>
            <a:r>
              <a:rPr lang="en-US" dirty="0"/>
              <a:t>). Cacao is intolerant to drought (</a:t>
            </a:r>
            <a:r>
              <a:rPr lang="en-US" dirty="0" err="1">
                <a:hlinkClick r:id="rId3"/>
              </a:rPr>
              <a:t>Mohd</a:t>
            </a:r>
            <a:r>
              <a:rPr lang="en-US" dirty="0">
                <a:hlinkClick r:id="rId3"/>
              </a:rPr>
              <a:t> </a:t>
            </a:r>
            <a:r>
              <a:rPr lang="en-US" dirty="0" err="1">
                <a:hlinkClick r:id="rId3"/>
              </a:rPr>
              <a:t>Razi</a:t>
            </a:r>
            <a:r>
              <a:rPr lang="en-US" dirty="0">
                <a:hlinkClick r:id="rId3"/>
              </a:rPr>
              <a:t> </a:t>
            </a:r>
            <a:r>
              <a:rPr lang="en-US" i="1" dirty="0">
                <a:hlinkClick r:id="rId3"/>
              </a:rPr>
              <a:t>et al.</a:t>
            </a:r>
            <a:r>
              <a:rPr lang="en-US" dirty="0">
                <a:hlinkClick r:id="rId3"/>
              </a:rPr>
              <a:t>, 1992</a:t>
            </a:r>
            <a:r>
              <a:rPr lang="en-US" dirty="0"/>
              <a:t>; </a:t>
            </a:r>
            <a:r>
              <a:rPr lang="en-US" dirty="0" err="1">
                <a:hlinkClick r:id="rId4"/>
              </a:rPr>
              <a:t>Belsky</a:t>
            </a:r>
            <a:r>
              <a:rPr lang="en-US" dirty="0">
                <a:hlinkClick r:id="rId4"/>
              </a:rPr>
              <a:t> and Siebert, 2003</a:t>
            </a:r>
            <a:r>
              <a:rPr lang="en-US" dirty="0"/>
              <a:t>), and yields and production patterns are severely affected by periodic droughts and seasonal rainfall patterns. There is interest in the development of drought tolerance in cacao through plant breeding and crop management practices (</a:t>
            </a:r>
            <a:r>
              <a:rPr lang="en-US" dirty="0" err="1">
                <a:hlinkClick r:id="rId4"/>
              </a:rPr>
              <a:t>Belsky</a:t>
            </a:r>
            <a:r>
              <a:rPr lang="en-US" dirty="0">
                <a:hlinkClick r:id="rId4"/>
              </a:rPr>
              <a:t> and Siebert, 2003</a:t>
            </a:r>
            <a:r>
              <a:rPr lang="en-US" dirty="0"/>
              <a:t>).</a:t>
            </a:r>
          </a:p>
          <a:p>
            <a:r>
              <a:rPr lang="en-US" dirty="0"/>
              <a:t>Cacao trees support a diverse microbial community that includes many </a:t>
            </a:r>
            <a:r>
              <a:rPr lang="en-US" dirty="0" err="1"/>
              <a:t>endophytic</a:t>
            </a:r>
            <a:r>
              <a:rPr lang="en-US" dirty="0"/>
              <a:t> fungi (</a:t>
            </a:r>
            <a:r>
              <a:rPr lang="en-US" dirty="0">
                <a:hlinkClick r:id="rId5"/>
              </a:rPr>
              <a:t>Arnold </a:t>
            </a:r>
            <a:r>
              <a:rPr lang="en-US" i="1" dirty="0">
                <a:hlinkClick r:id="rId5"/>
              </a:rPr>
              <a:t>et al.</a:t>
            </a:r>
            <a:r>
              <a:rPr lang="en-US" dirty="0">
                <a:hlinkClick r:id="rId5"/>
              </a:rPr>
              <a:t>, 2003</a:t>
            </a:r>
            <a:r>
              <a:rPr lang="en-US" dirty="0"/>
              <a:t>; </a:t>
            </a:r>
            <a:r>
              <a:rPr lang="en-US" dirty="0" err="1">
                <a:hlinkClick r:id="rId6"/>
              </a:rPr>
              <a:t>Rubini</a:t>
            </a:r>
            <a:r>
              <a:rPr lang="en-US" dirty="0">
                <a:hlinkClick r:id="rId6"/>
              </a:rPr>
              <a:t> </a:t>
            </a:r>
            <a:r>
              <a:rPr lang="en-US" i="1" dirty="0">
                <a:hlinkClick r:id="rId6"/>
              </a:rPr>
              <a:t>et al.</a:t>
            </a:r>
            <a:r>
              <a:rPr lang="en-US" dirty="0">
                <a:hlinkClick r:id="rId6"/>
              </a:rPr>
              <a:t>, 2005</a:t>
            </a:r>
            <a:r>
              <a:rPr lang="en-US" dirty="0"/>
              <a:t>; </a:t>
            </a:r>
            <a:r>
              <a:rPr lang="en-US" dirty="0">
                <a:hlinkClick r:id="rId7"/>
              </a:rPr>
              <a:t>Bailey </a:t>
            </a:r>
            <a:r>
              <a:rPr lang="en-US" i="1" dirty="0">
                <a:hlinkClick r:id="rId7"/>
              </a:rPr>
              <a:t>et al.</a:t>
            </a:r>
            <a:r>
              <a:rPr lang="en-US" dirty="0">
                <a:hlinkClick r:id="rId7"/>
              </a:rPr>
              <a:t>, 2008</a:t>
            </a:r>
            <a:r>
              <a:rPr lang="en-US" dirty="0"/>
              <a:t>). Recent research has identified isolates of many </a:t>
            </a:r>
            <a:r>
              <a:rPr lang="en-US" i="1" dirty="0" err="1"/>
              <a:t>Trichoderma</a:t>
            </a:r>
            <a:r>
              <a:rPr lang="en-US" dirty="0"/>
              <a:t> species that are </a:t>
            </a:r>
            <a:r>
              <a:rPr lang="en-US" dirty="0" err="1"/>
              <a:t>endophytic</a:t>
            </a:r>
            <a:r>
              <a:rPr lang="en-US" dirty="0"/>
              <a:t> on cacao including above-ground tissues (</a:t>
            </a:r>
            <a:r>
              <a:rPr lang="en-US" dirty="0">
                <a:hlinkClick r:id="rId8"/>
              </a:rPr>
              <a:t>Holmes </a:t>
            </a:r>
            <a:r>
              <a:rPr lang="en-US" i="1" dirty="0">
                <a:hlinkClick r:id="rId8"/>
              </a:rPr>
              <a:t>et al.</a:t>
            </a:r>
            <a:r>
              <a:rPr lang="en-US" dirty="0">
                <a:hlinkClick r:id="rId8"/>
              </a:rPr>
              <a:t>, 2004</a:t>
            </a:r>
            <a:r>
              <a:rPr lang="en-US" dirty="0"/>
              <a:t>; </a:t>
            </a:r>
            <a:r>
              <a:rPr lang="en-US" dirty="0">
                <a:hlinkClick r:id="rId7"/>
              </a:rPr>
              <a:t>Bailey </a:t>
            </a:r>
            <a:r>
              <a:rPr lang="en-US" i="1" dirty="0">
                <a:hlinkClick r:id="rId7"/>
              </a:rPr>
              <a:t>et al.</a:t>
            </a:r>
            <a:r>
              <a:rPr lang="en-US" dirty="0">
                <a:hlinkClick r:id="rId7"/>
              </a:rPr>
              <a:t>, 2008</a:t>
            </a:r>
            <a:r>
              <a:rPr lang="en-US" dirty="0"/>
              <a:t>). In cacao, </a:t>
            </a:r>
            <a:r>
              <a:rPr lang="en-US" i="1" dirty="0" err="1"/>
              <a:t>Trichoderma</a:t>
            </a:r>
            <a:r>
              <a:rPr lang="en-US" dirty="0"/>
              <a:t> species are primarily being studied for their ability to control disease (</a:t>
            </a:r>
            <a:r>
              <a:rPr lang="en-US" dirty="0">
                <a:hlinkClick r:id="rId9"/>
              </a:rPr>
              <a:t>Bastos, 1996</a:t>
            </a:r>
            <a:r>
              <a:rPr lang="en-US" dirty="0"/>
              <a:t>; </a:t>
            </a:r>
            <a:r>
              <a:rPr lang="en-US" dirty="0">
                <a:hlinkClick r:id="rId10"/>
              </a:rPr>
              <a:t>Evans </a:t>
            </a:r>
            <a:r>
              <a:rPr lang="en-US" i="1" dirty="0">
                <a:hlinkClick r:id="rId10"/>
              </a:rPr>
              <a:t>et al.</a:t>
            </a:r>
            <a:r>
              <a:rPr lang="en-US" dirty="0">
                <a:hlinkClick r:id="rId10"/>
              </a:rPr>
              <a:t>, 2003</a:t>
            </a:r>
            <a:r>
              <a:rPr lang="en-US" dirty="0"/>
              <a:t>; </a:t>
            </a:r>
            <a:r>
              <a:rPr lang="en-US" dirty="0">
                <a:hlinkClick r:id="rId11"/>
              </a:rPr>
              <a:t>Holmes </a:t>
            </a:r>
            <a:r>
              <a:rPr lang="en-US" i="1" dirty="0">
                <a:hlinkClick r:id="rId11"/>
              </a:rPr>
              <a:t>et al.</a:t>
            </a:r>
            <a:r>
              <a:rPr lang="en-US" dirty="0">
                <a:hlinkClick r:id="rId11"/>
              </a:rPr>
              <a:t>, 2006</a:t>
            </a:r>
            <a:r>
              <a:rPr lang="en-US" dirty="0"/>
              <a:t>; </a:t>
            </a:r>
            <a:r>
              <a:rPr lang="en-US" dirty="0">
                <a:hlinkClick r:id="rId7"/>
              </a:rPr>
              <a:t>Bailey </a:t>
            </a:r>
            <a:r>
              <a:rPr lang="en-US" i="1" dirty="0">
                <a:hlinkClick r:id="rId7"/>
              </a:rPr>
              <a:t>et al.</a:t>
            </a:r>
            <a:r>
              <a:rPr lang="en-US" dirty="0">
                <a:hlinkClick r:id="rId7"/>
              </a:rPr>
              <a:t>, 2008</a:t>
            </a:r>
            <a:r>
              <a:rPr lang="en-US" dirty="0"/>
              <a:t>). </a:t>
            </a:r>
            <a:r>
              <a:rPr lang="en-US" i="1" dirty="0" err="1"/>
              <a:t>Trichoderma</a:t>
            </a:r>
            <a:r>
              <a:rPr lang="en-US" dirty="0"/>
              <a:t> species are commonly considered as saprophytic inhabitants of soil but some exist as opportunistic, </a:t>
            </a:r>
            <a:r>
              <a:rPr lang="en-US" dirty="0" err="1"/>
              <a:t>avirulent</a:t>
            </a:r>
            <a:r>
              <a:rPr lang="en-US" dirty="0"/>
              <a:t> plant symbionts (</a:t>
            </a:r>
            <a:r>
              <a:rPr lang="en-US" dirty="0">
                <a:hlinkClick r:id="rId12"/>
              </a:rPr>
              <a:t>Wilson, 1997</a:t>
            </a:r>
            <a:r>
              <a:rPr lang="en-US" dirty="0"/>
              <a:t>; </a:t>
            </a:r>
            <a:r>
              <a:rPr lang="en-US" dirty="0">
                <a:hlinkClick r:id="rId13"/>
              </a:rPr>
              <a:t>Harman </a:t>
            </a:r>
            <a:r>
              <a:rPr lang="en-US" i="1" dirty="0">
                <a:hlinkClick r:id="rId13"/>
              </a:rPr>
              <a:t>et al.</a:t>
            </a:r>
            <a:r>
              <a:rPr lang="en-US" dirty="0">
                <a:hlinkClick r:id="rId13"/>
              </a:rPr>
              <a:t>, 2004</a:t>
            </a:r>
            <a:r>
              <a:rPr lang="en-US" dirty="0"/>
              <a:t>). Beneficial activities attributed to </a:t>
            </a:r>
            <a:r>
              <a:rPr lang="en-US" i="1" dirty="0" err="1"/>
              <a:t>Trichoderma</a:t>
            </a:r>
            <a:r>
              <a:rPr lang="en-US" dirty="0"/>
              <a:t>/plant interactions include induced disease resistance, plant growth promotion, and tolerance of abiotic stresses including drought (</a:t>
            </a:r>
            <a:r>
              <a:rPr lang="en-US" dirty="0">
                <a:hlinkClick r:id="rId13"/>
              </a:rPr>
              <a:t>Harman </a:t>
            </a:r>
            <a:r>
              <a:rPr lang="en-US" i="1" dirty="0">
                <a:hlinkClick r:id="rId13"/>
              </a:rPr>
              <a:t>et al.</a:t>
            </a:r>
            <a:r>
              <a:rPr lang="en-US" dirty="0">
                <a:hlinkClick r:id="rId13"/>
              </a:rPr>
              <a:t>, 2004</a:t>
            </a:r>
            <a:r>
              <a:rPr lang="en-US" dirty="0"/>
              <a:t>).</a:t>
            </a:r>
          </a:p>
          <a:p>
            <a:r>
              <a:rPr lang="en-US" dirty="0"/>
              <a:t>Several classes of </a:t>
            </a:r>
            <a:r>
              <a:rPr lang="en-US" dirty="0" err="1"/>
              <a:t>endophytic</a:t>
            </a:r>
            <a:r>
              <a:rPr lang="en-US" dirty="0"/>
              <a:t> microorganisms, in addition to </a:t>
            </a:r>
            <a:r>
              <a:rPr lang="en-US" i="1" dirty="0" err="1"/>
              <a:t>Trichoderma</a:t>
            </a:r>
            <a:r>
              <a:rPr lang="en-US" dirty="0"/>
              <a:t> species, are known to alter the response of plants to abiotic stresses. Endophytes of cool-season grasses have been studied for their ability to induce tolerance to multiple biotic and abiotic stresses (</a:t>
            </a:r>
            <a:r>
              <a:rPr lang="en-US" dirty="0">
                <a:hlinkClick r:id="rId14"/>
              </a:rPr>
              <a:t>Malinowski and Belesky, 2000</a:t>
            </a:r>
            <a:r>
              <a:rPr lang="en-US" dirty="0"/>
              <a:t>). Some of the mechanisms used by the cool-season grass endophytes to alter the drought response include drought avoidance through morphological adaptations, drought tolerance through physiological and biochemical adaptations, and enhanced drought recovery (</a:t>
            </a:r>
            <a:r>
              <a:rPr lang="en-US" dirty="0">
                <a:hlinkClick r:id="rId14"/>
              </a:rPr>
              <a:t>Malinowski and Belesky, 2000</a:t>
            </a:r>
            <a:r>
              <a:rPr lang="en-US" dirty="0"/>
              <a:t>). Mycorrhiza also alter the response of plants to abiotic stresses (</a:t>
            </a:r>
            <a:r>
              <a:rPr lang="en-US" dirty="0">
                <a:hlinkClick r:id="rId15"/>
              </a:rPr>
              <a:t>Augé, 2001</a:t>
            </a:r>
            <a:r>
              <a:rPr lang="en-US" dirty="0"/>
              <a:t>). Of the many possible mechanisms employed by mycorrhiza to enhance drought tolerance, the most studied mechanism relates to enhanced growth and is commonly associated with increased phosphorous acquisition (</a:t>
            </a:r>
            <a:r>
              <a:rPr lang="en-US" dirty="0">
                <a:hlinkClick r:id="rId15"/>
              </a:rPr>
              <a:t>Augé, 2001</a:t>
            </a:r>
            <a:r>
              <a:rPr lang="en-US" dirty="0"/>
              <a:t>). Evidence supports several mechanisms as being important in </a:t>
            </a:r>
            <a:r>
              <a:rPr lang="en-US" i="1" dirty="0" err="1"/>
              <a:t>Trichoderma</a:t>
            </a:r>
            <a:r>
              <a:rPr lang="en-US" dirty="0"/>
              <a:t>-induced plant growth promotion including enhanced nutrient uptake and inhibition of deleterious root microflora (</a:t>
            </a:r>
            <a:r>
              <a:rPr lang="en-US" dirty="0">
                <a:hlinkClick r:id="rId13"/>
              </a:rPr>
              <a:t>Harman </a:t>
            </a:r>
            <a:r>
              <a:rPr lang="en-US" i="1" dirty="0">
                <a:hlinkClick r:id="rId13"/>
              </a:rPr>
              <a:t>et al.</a:t>
            </a:r>
            <a:r>
              <a:rPr lang="en-US" dirty="0">
                <a:hlinkClick r:id="rId13"/>
              </a:rPr>
              <a:t>, 2004</a:t>
            </a:r>
            <a:r>
              <a:rPr lang="en-US" dirty="0"/>
              <a:t>).</a:t>
            </a:r>
          </a:p>
          <a:p>
            <a:r>
              <a:rPr lang="en-US" dirty="0"/>
              <a:t>Recently, </a:t>
            </a:r>
            <a:r>
              <a:rPr lang="en-US" dirty="0">
                <a:hlinkClick r:id="rId16"/>
              </a:rPr>
              <a:t>Bailey </a:t>
            </a:r>
            <a:r>
              <a:rPr lang="en-US" i="1" dirty="0">
                <a:hlinkClick r:id="rId16"/>
              </a:rPr>
              <a:t>et al.</a:t>
            </a:r>
            <a:r>
              <a:rPr lang="en-US" dirty="0">
                <a:hlinkClick r:id="rId16"/>
              </a:rPr>
              <a:t> (2006)</a:t>
            </a:r>
            <a:r>
              <a:rPr lang="en-US" dirty="0"/>
              <a:t> characterized the interactions between four </a:t>
            </a:r>
            <a:r>
              <a:rPr lang="en-US" i="1" dirty="0" err="1"/>
              <a:t>Trichoderma</a:t>
            </a:r>
            <a:r>
              <a:rPr lang="en-US" dirty="0"/>
              <a:t> species and cacao at the molecular level. The observed changes in gene expression patterns in these </a:t>
            </a:r>
            <a:r>
              <a:rPr lang="en-US" i="1" dirty="0" err="1"/>
              <a:t>Trichoderma</a:t>
            </a:r>
            <a:r>
              <a:rPr lang="en-US" dirty="0"/>
              <a:t>/cacao interactions raised the possibility that </a:t>
            </a:r>
            <a:r>
              <a:rPr lang="en-US" i="1" dirty="0" err="1"/>
              <a:t>Trichoderma</a:t>
            </a:r>
            <a:r>
              <a:rPr lang="en-US" dirty="0"/>
              <a:t> species could induce tolerance to abiotic stresses, possibly including drought, in cacao. The objective was to characterize the effect of </a:t>
            </a:r>
            <a:r>
              <a:rPr lang="en-US" dirty="0" err="1"/>
              <a:t>endophytic</a:t>
            </a:r>
            <a:r>
              <a:rPr lang="en-US" dirty="0"/>
              <a:t> colonization of cacao by </a:t>
            </a:r>
            <a:r>
              <a:rPr lang="en-US" i="1" dirty="0" err="1"/>
              <a:t>Trichoderma</a:t>
            </a:r>
            <a:r>
              <a:rPr lang="en-US" i="1" dirty="0"/>
              <a:t> </a:t>
            </a:r>
            <a:r>
              <a:rPr lang="en-US" i="1" dirty="0" err="1"/>
              <a:t>hamatum</a:t>
            </a:r>
            <a:r>
              <a:rPr lang="en-US" dirty="0"/>
              <a:t> isolate DIS 219b on the responses of cacao to drought. Colonization of cacao seedlings resulted in a delay in many aspects of the drought response. It is proposed that this effect is mediated through enhanced root growth, resulting in an improved water status allowing cacao seedlings to tolerate drought stress</a:t>
            </a:r>
            <a:r>
              <a:rPr lang="en-US" dirty="0" smtClean="0"/>
              <a:t>.</a:t>
            </a:r>
            <a:endParaRPr lang="fa-IR" dirty="0" smtClean="0"/>
          </a:p>
          <a:p>
            <a:pPr algn="r" rtl="1"/>
            <a:r>
              <a:rPr lang="fa-IR" sz="5100" b="1" dirty="0" smtClean="0">
                <a:solidFill>
                  <a:srgbClr val="C00000"/>
                </a:solidFill>
                <a:latin typeface="Times New Roman" panose="02020603050405020304" pitchFamily="18" charset="0"/>
                <a:cs typeface="B Nazanin" panose="00000400000000000000" pitchFamily="2" charset="-78"/>
              </a:rPr>
              <a:t>در چکیده، بحث و جمع بندی نیز چنین جمله ای پیدا نمی شود.</a:t>
            </a:r>
            <a:endParaRPr lang="en-US" sz="5100" b="1" dirty="0">
              <a:solidFill>
                <a:srgbClr val="C00000"/>
              </a:solidFill>
              <a:latin typeface="Times New Roman" panose="02020603050405020304" pitchFamily="18" charset="0"/>
              <a:cs typeface="B Nazanin" panose="00000400000000000000" pitchFamily="2" charset="-78"/>
            </a:endParaRPr>
          </a:p>
          <a:p>
            <a:endParaRPr lang="en-US" dirty="0"/>
          </a:p>
        </p:txBody>
      </p:sp>
    </p:spTree>
    <p:extLst>
      <p:ext uri="{BB962C8B-B14F-4D97-AF65-F5344CB8AC3E}">
        <p14:creationId xmlns:p14="http://schemas.microsoft.com/office/powerpoint/2010/main" val="3279679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2680"/>
            <a:ext cx="10515600" cy="5234283"/>
          </a:xfrm>
        </p:spPr>
        <p:txBody>
          <a:bodyPr/>
          <a:lstStyle/>
          <a:p>
            <a:r>
              <a:rPr lang="fa-IR" dirty="0" smtClean="0"/>
              <a:t>- </a:t>
            </a:r>
            <a:r>
              <a:rPr lang="fa-IR" dirty="0" smtClean="0">
                <a:cs typeface="B Nazanin" panose="00000400000000000000" pitchFamily="2" charset="-78"/>
              </a:rPr>
              <a:t>اسامی خاص مانند ژورنال ها، نام نویسندگان باید در زبان انگلیسی با حروف بزرگ نوشته شوند</a:t>
            </a:r>
          </a:p>
          <a:p>
            <a:pPr marL="0" indent="0">
              <a:buNone/>
            </a:pPr>
            <a:r>
              <a:rPr lang="en-US" dirty="0" smtClean="0">
                <a:cs typeface="B Nazanin" panose="00000400000000000000" pitchFamily="2" charset="-78"/>
              </a:rPr>
              <a:t>-Cox</a:t>
            </a:r>
            <a:r>
              <a:rPr lang="fa-IR" dirty="0" smtClean="0">
                <a:cs typeface="B Nazanin" panose="00000400000000000000" pitchFamily="2" charset="-78"/>
              </a:rPr>
              <a:t>   </a:t>
            </a:r>
            <a:r>
              <a:rPr lang="en-US" dirty="0" smtClean="0">
                <a:cs typeface="B Nazanin" panose="00000400000000000000" pitchFamily="2" charset="-78"/>
              </a:rPr>
              <a:t> cox</a:t>
            </a:r>
          </a:p>
          <a:p>
            <a:pPr marL="0" indent="0">
              <a:buNone/>
            </a:pPr>
            <a:r>
              <a:rPr lang="en-US" dirty="0" smtClean="0">
                <a:cs typeface="B Nazanin" panose="00000400000000000000" pitchFamily="2" charset="-78"/>
              </a:rPr>
              <a:t>-</a:t>
            </a:r>
            <a:r>
              <a:rPr lang="en-US" dirty="0" err="1" smtClean="0">
                <a:cs typeface="B Nazanin" panose="00000400000000000000" pitchFamily="2" charset="-78"/>
              </a:rPr>
              <a:t>Ebrahimi</a:t>
            </a:r>
            <a:r>
              <a:rPr lang="fa-IR" dirty="0" smtClean="0">
                <a:cs typeface="B Nazanin" panose="00000400000000000000" pitchFamily="2" charset="-78"/>
              </a:rPr>
              <a:t> </a:t>
            </a:r>
            <a:r>
              <a:rPr lang="en-US" dirty="0" smtClean="0">
                <a:cs typeface="B Nazanin" panose="00000400000000000000" pitchFamily="2" charset="-78"/>
              </a:rPr>
              <a:t>    </a:t>
            </a:r>
            <a:r>
              <a:rPr lang="en-US" dirty="0" err="1" smtClean="0">
                <a:cs typeface="B Nazanin" panose="00000400000000000000" pitchFamily="2" charset="-78"/>
              </a:rPr>
              <a:t>ebrahimi</a:t>
            </a:r>
            <a:endParaRPr lang="en-US" dirty="0" smtClean="0">
              <a:cs typeface="B Nazanin" panose="00000400000000000000" pitchFamily="2" charset="-78"/>
            </a:endParaRPr>
          </a:p>
          <a:p>
            <a:pPr marL="0" indent="0">
              <a:buNone/>
            </a:pPr>
            <a:r>
              <a:rPr lang="en-US" dirty="0" smtClean="0">
                <a:cs typeface="B Nazanin" panose="00000400000000000000" pitchFamily="2" charset="-78"/>
              </a:rPr>
              <a:t>-Crop Science   crop science   Crop science</a:t>
            </a:r>
          </a:p>
          <a:p>
            <a:pPr marL="0" indent="0">
              <a:buNone/>
            </a:pPr>
            <a:r>
              <a:rPr lang="en-US" dirty="0" smtClean="0">
                <a:cs typeface="B Nazanin" panose="00000400000000000000" pitchFamily="2" charset="-78"/>
              </a:rPr>
              <a:t>-Theoretical and Applied Genetics</a:t>
            </a:r>
          </a:p>
          <a:p>
            <a:pPr marL="0" indent="0" algn="r">
              <a:buNone/>
            </a:pPr>
            <a:r>
              <a:rPr lang="fa-IR" dirty="0" smtClean="0">
                <a:cs typeface="B Nazanin" panose="00000400000000000000" pitchFamily="2" charset="-78"/>
              </a:rPr>
              <a:t>- وجود اغلاط بی شمار در منابع مقالات فارسی و پایان نامه ها و نیز مقالاتی که به انگلیسی نوشته می شوند.</a:t>
            </a:r>
          </a:p>
          <a:p>
            <a:pPr algn="r" rtl="1">
              <a:buFontTx/>
              <a:buChar char="-"/>
            </a:pPr>
            <a:r>
              <a:rPr lang="fa-IR" dirty="0" smtClean="0">
                <a:cs typeface="B Nazanin" panose="00000400000000000000" pitchFamily="2" charset="-78"/>
              </a:rPr>
              <a:t>اشتباه و نقص در نام مجلات، نام نویسندگان، عنوان و جابجایی نام با نام خانوادگی</a:t>
            </a:r>
          </a:p>
          <a:p>
            <a:pPr marL="0" indent="0">
              <a:buNone/>
            </a:pPr>
            <a:r>
              <a:rPr lang="fa-IR" dirty="0" smtClean="0">
                <a:cs typeface="B Nazanin" panose="00000400000000000000" pitchFamily="2" charset="-78"/>
              </a:rPr>
              <a:t>  </a:t>
            </a:r>
            <a:endParaRPr lang="en-US" dirty="0">
              <a:cs typeface="B Nazanin" panose="00000400000000000000" pitchFamily="2" charset="-78"/>
            </a:endParaRPr>
          </a:p>
        </p:txBody>
      </p:sp>
    </p:spTree>
    <p:extLst>
      <p:ext uri="{BB962C8B-B14F-4D97-AF65-F5344CB8AC3E}">
        <p14:creationId xmlns:p14="http://schemas.microsoft.com/office/powerpoint/2010/main" val="2550637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1216"/>
            <a:ext cx="10515600" cy="5045747"/>
          </a:xfrm>
        </p:spPr>
        <p:txBody>
          <a:bodyPr/>
          <a:lstStyle/>
          <a:p>
            <a:pPr marL="0" indent="0" algn="ctr" rtl="1">
              <a:buNone/>
            </a:pPr>
            <a:endParaRPr lang="fa-IR" b="1" dirty="0" smtClean="0">
              <a:solidFill>
                <a:srgbClr val="7030A0"/>
              </a:solidFill>
            </a:endParaRPr>
          </a:p>
          <a:p>
            <a:pPr marL="0" indent="0" algn="ctr" rtl="1">
              <a:buNone/>
            </a:pPr>
            <a:endParaRPr lang="fa-IR" b="1" dirty="0">
              <a:solidFill>
                <a:srgbClr val="7030A0"/>
              </a:solidFill>
            </a:endParaRPr>
          </a:p>
          <a:p>
            <a:pPr marL="0" indent="0" algn="ctr" rtl="1">
              <a:buNone/>
            </a:pPr>
            <a:endParaRPr lang="fa-IR" b="1" dirty="0">
              <a:solidFill>
                <a:srgbClr val="7030A0"/>
              </a:solidFill>
            </a:endParaRPr>
          </a:p>
          <a:p>
            <a:pPr marL="0" indent="0" algn="ctr" rtl="1">
              <a:buNone/>
            </a:pPr>
            <a:r>
              <a:rPr lang="fa-IR" sz="4000" b="1" dirty="0" smtClean="0">
                <a:solidFill>
                  <a:srgbClr val="7030A0"/>
                </a:solidFill>
                <a:cs typeface="B Davat" panose="00000400000000000000" pitchFamily="2" charset="-78"/>
              </a:rPr>
              <a:t>چندت کنم حکایت شرح این قدر کفایت</a:t>
            </a:r>
          </a:p>
          <a:p>
            <a:pPr algn="ctr" rtl="1"/>
            <a:endParaRPr lang="fa-IR" sz="4000" b="1" dirty="0">
              <a:solidFill>
                <a:srgbClr val="7030A0"/>
              </a:solidFill>
              <a:cs typeface="B Davat" panose="00000400000000000000" pitchFamily="2" charset="-78"/>
            </a:endParaRPr>
          </a:p>
          <a:p>
            <a:pPr marL="0" indent="0" algn="ctr" rtl="1">
              <a:buNone/>
            </a:pPr>
            <a:r>
              <a:rPr lang="fa-IR" sz="4000" b="1" dirty="0" smtClean="0">
                <a:solidFill>
                  <a:srgbClr val="7030A0"/>
                </a:solidFill>
                <a:cs typeface="B Davat" panose="00000400000000000000" pitchFamily="2" charset="-78"/>
              </a:rPr>
              <a:t>باقی نمی توان گفت الا به غمگساران</a:t>
            </a:r>
            <a:endParaRPr lang="en-US" sz="4000" b="1" dirty="0">
              <a:solidFill>
                <a:srgbClr val="7030A0"/>
              </a:solidFill>
              <a:cs typeface="B Davat" panose="00000400000000000000" pitchFamily="2" charset="-78"/>
            </a:endParaRPr>
          </a:p>
        </p:txBody>
      </p:sp>
    </p:spTree>
    <p:extLst>
      <p:ext uri="{BB962C8B-B14F-4D97-AF65-F5344CB8AC3E}">
        <p14:creationId xmlns:p14="http://schemas.microsoft.com/office/powerpoint/2010/main" val="1298652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3325"/>
            <a:ext cx="10515600" cy="5413638"/>
          </a:xfrm>
        </p:spPr>
        <p:txBody>
          <a:bodyPr/>
          <a:lstStyle/>
          <a:p>
            <a:pPr algn="r" rtl="1"/>
            <a:r>
              <a:rPr lang="fa-IR" b="1" dirty="0" smtClean="0">
                <a:solidFill>
                  <a:srgbClr val="C00000"/>
                </a:solidFill>
                <a:cs typeface="B Nazanin" panose="00000400000000000000" pitchFamily="2" charset="-78"/>
              </a:rPr>
              <a:t>مثال</a:t>
            </a:r>
          </a:p>
          <a:p>
            <a:pPr marL="0" indent="0" algn="r" rtl="1">
              <a:buNone/>
            </a:pPr>
            <a:r>
              <a:rPr lang="fa-IR" b="1" dirty="0" smtClean="0">
                <a:cs typeface="B Nazanin" panose="00000400000000000000" pitchFamily="2" charset="-78"/>
              </a:rPr>
              <a:t>همبستگی چربی قلب دام با سن</a:t>
            </a:r>
            <a:r>
              <a:rPr lang="en-US" b="1" dirty="0" smtClean="0">
                <a:cs typeface="B Nazanin" panose="00000400000000000000" pitchFamily="2" charset="-78"/>
              </a:rPr>
              <a:t> </a:t>
            </a:r>
            <a:r>
              <a:rPr lang="fa-IR" b="1" dirty="0" smtClean="0">
                <a:cs typeface="B Nazanin" panose="00000400000000000000" pitchFamily="2" charset="-78"/>
              </a:rPr>
              <a:t>و وزن</a:t>
            </a:r>
          </a:p>
          <a:p>
            <a:endParaRPr lang="fa-IR" b="1" dirty="0">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363698988"/>
              </p:ext>
            </p:extLst>
          </p:nvPr>
        </p:nvGraphicFramePr>
        <p:xfrm>
          <a:off x="2755569" y="2453051"/>
          <a:ext cx="6096000" cy="2407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450574832"/>
                    </a:ext>
                  </a:extLst>
                </a:gridCol>
                <a:gridCol w="2032000">
                  <a:extLst>
                    <a:ext uri="{9D8B030D-6E8A-4147-A177-3AD203B41FA5}">
                      <a16:colId xmlns:a16="http://schemas.microsoft.com/office/drawing/2014/main" val="1932719345"/>
                    </a:ext>
                  </a:extLst>
                </a:gridCol>
                <a:gridCol w="2032000">
                  <a:extLst>
                    <a:ext uri="{9D8B030D-6E8A-4147-A177-3AD203B41FA5}">
                      <a16:colId xmlns:a16="http://schemas.microsoft.com/office/drawing/2014/main" val="2256999810"/>
                    </a:ext>
                  </a:extLst>
                </a:gridCol>
              </a:tblGrid>
              <a:tr h="370840">
                <a:tc>
                  <a:txBody>
                    <a:bodyPr/>
                    <a:lstStyle/>
                    <a:p>
                      <a:pPr algn="ctr"/>
                      <a:endParaRPr lang="en-US" sz="2800" b="1" dirty="0">
                        <a:cs typeface="B Nazanin" panose="00000400000000000000" pitchFamily="2" charset="-78"/>
                      </a:endParaRPr>
                    </a:p>
                  </a:txBody>
                  <a:tcPr/>
                </a:tc>
                <a:tc>
                  <a:txBody>
                    <a:bodyPr/>
                    <a:lstStyle/>
                    <a:p>
                      <a:pPr algn="ctr"/>
                      <a:r>
                        <a:rPr lang="fa-IR" sz="2800" b="1" dirty="0" smtClean="0">
                          <a:cs typeface="B Nazanin" panose="00000400000000000000" pitchFamily="2" charset="-78"/>
                        </a:rPr>
                        <a:t>سن</a:t>
                      </a:r>
                      <a:endParaRPr lang="en-US" sz="2800" b="1" dirty="0">
                        <a:cs typeface="B Nazanin" panose="00000400000000000000" pitchFamily="2" charset="-78"/>
                      </a:endParaRPr>
                    </a:p>
                  </a:txBody>
                  <a:tcPr/>
                </a:tc>
                <a:tc>
                  <a:txBody>
                    <a:bodyPr/>
                    <a:lstStyle/>
                    <a:p>
                      <a:pPr algn="ctr"/>
                      <a:r>
                        <a:rPr lang="fa-IR" sz="2800" b="1" dirty="0" smtClean="0">
                          <a:cs typeface="B Nazanin" panose="00000400000000000000" pitchFamily="2" charset="-78"/>
                        </a:rPr>
                        <a:t>وزن</a:t>
                      </a:r>
                      <a:endParaRPr lang="en-US" sz="2800" b="1" dirty="0">
                        <a:cs typeface="B Nazanin" panose="00000400000000000000" pitchFamily="2" charset="-78"/>
                      </a:endParaRPr>
                    </a:p>
                  </a:txBody>
                  <a:tcPr/>
                </a:tc>
                <a:extLst>
                  <a:ext uri="{0D108BD9-81ED-4DB2-BD59-A6C34878D82A}">
                    <a16:rowId xmlns:a16="http://schemas.microsoft.com/office/drawing/2014/main" val="3977527944"/>
                  </a:ext>
                </a:extLst>
              </a:tr>
              <a:tr h="8533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800" b="1" dirty="0" smtClean="0">
                          <a:cs typeface="B Nazanin" panose="00000400000000000000" pitchFamily="2" charset="-78"/>
                        </a:rPr>
                        <a:t>وزن</a:t>
                      </a:r>
                      <a:endParaRPr lang="en-US" sz="2800" b="1" dirty="0" smtClean="0">
                        <a:cs typeface="B Nazanin" panose="00000400000000000000" pitchFamily="2" charset="-78"/>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1" dirty="0" smtClean="0">
                        <a:cs typeface="B Nazanin"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cs typeface="B Nazanin" panose="00000400000000000000" pitchFamily="2" charset="-78"/>
                        </a:rPr>
                        <a:t>0.9</a:t>
                      </a:r>
                    </a:p>
                  </a:txBody>
                  <a:tcPr/>
                </a:tc>
                <a:tc>
                  <a:txBody>
                    <a:bodyPr/>
                    <a:lstStyle/>
                    <a:p>
                      <a:pPr algn="ctr"/>
                      <a:endParaRPr lang="en-US" sz="2800" b="1" dirty="0">
                        <a:cs typeface="B Nazanin" panose="00000400000000000000" pitchFamily="2" charset="-78"/>
                      </a:endParaRPr>
                    </a:p>
                  </a:txBody>
                  <a:tcPr/>
                </a:tc>
                <a:extLst>
                  <a:ext uri="{0D108BD9-81ED-4DB2-BD59-A6C34878D82A}">
                    <a16:rowId xmlns:a16="http://schemas.microsoft.com/office/drawing/2014/main" val="359275829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800" b="1" dirty="0" smtClean="0">
                          <a:cs typeface="B Nazanin" panose="00000400000000000000" pitchFamily="2" charset="-78"/>
                        </a:rPr>
                        <a:t>چربی قلب </a:t>
                      </a:r>
                      <a:endParaRPr lang="en-US" sz="2800" b="1" dirty="0" smtClean="0">
                        <a:cs typeface="B Nazanin" panose="00000400000000000000" pitchFamily="2" charset="-78"/>
                      </a:endParaRPr>
                    </a:p>
                    <a:p>
                      <a:pPr algn="ctr"/>
                      <a:endParaRPr lang="en-US" sz="2800" b="1" dirty="0">
                        <a:cs typeface="B Nazanin" panose="00000400000000000000" pitchFamily="2" charset="-78"/>
                      </a:endParaRPr>
                    </a:p>
                  </a:txBody>
                  <a:tcPr/>
                </a:tc>
                <a:tc>
                  <a:txBody>
                    <a:bodyPr/>
                    <a:lstStyle/>
                    <a:p>
                      <a:pPr algn="ctr"/>
                      <a:r>
                        <a:rPr lang="en-US" sz="2800" b="1" dirty="0" smtClean="0">
                          <a:cs typeface="B Nazanin" panose="00000400000000000000" pitchFamily="2" charset="-78"/>
                        </a:rPr>
                        <a:t>0.8</a:t>
                      </a:r>
                      <a:endParaRPr lang="en-US" sz="2800" b="1" dirty="0">
                        <a:cs typeface="B Nazanin" panose="00000400000000000000" pitchFamily="2" charset="-78"/>
                      </a:endParaRPr>
                    </a:p>
                  </a:txBody>
                  <a:tcPr/>
                </a:tc>
                <a:tc>
                  <a:txBody>
                    <a:bodyPr/>
                    <a:lstStyle/>
                    <a:p>
                      <a:pPr algn="ctr"/>
                      <a:r>
                        <a:rPr lang="en-US" sz="2800" b="1" dirty="0" smtClean="0">
                          <a:cs typeface="B Nazanin" panose="00000400000000000000" pitchFamily="2" charset="-78"/>
                        </a:rPr>
                        <a:t>0.5</a:t>
                      </a:r>
                      <a:endParaRPr lang="en-US" sz="2800" b="1" dirty="0">
                        <a:cs typeface="B Nazanin" panose="00000400000000000000" pitchFamily="2" charset="-78"/>
                      </a:endParaRPr>
                    </a:p>
                  </a:txBody>
                  <a:tcPr/>
                </a:tc>
                <a:extLst>
                  <a:ext uri="{0D108BD9-81ED-4DB2-BD59-A6C34878D82A}">
                    <a16:rowId xmlns:a16="http://schemas.microsoft.com/office/drawing/2014/main" val="1741219991"/>
                  </a:ext>
                </a:extLst>
              </a:tr>
            </a:tbl>
          </a:graphicData>
        </a:graphic>
      </p:graphicFrame>
    </p:spTree>
    <p:extLst>
      <p:ext uri="{BB962C8B-B14F-4D97-AF65-F5344CB8AC3E}">
        <p14:creationId xmlns:p14="http://schemas.microsoft.com/office/powerpoint/2010/main" val="3699577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5861"/>
            <a:ext cx="10515600" cy="5501102"/>
          </a:xfrm>
        </p:spPr>
        <p:txBody>
          <a:bodyPr/>
          <a:lstStyle/>
          <a:p>
            <a:pPr algn="r" rtl="1"/>
            <a:r>
              <a:rPr lang="fa-IR" b="1" dirty="0" smtClean="0">
                <a:solidFill>
                  <a:srgbClr val="C00000"/>
                </a:solidFill>
                <a:cs typeface="B Nazanin" panose="00000400000000000000" pitchFamily="2" charset="-78"/>
              </a:rPr>
              <a:t>تحلیل مسیر یا تجزیه علیت</a:t>
            </a:r>
          </a:p>
          <a:p>
            <a:pPr algn="r" rtl="1"/>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val="30498931"/>
              </p:ext>
            </p:extLst>
          </p:nvPr>
        </p:nvGraphicFramePr>
        <p:xfrm>
          <a:off x="2075290" y="1284210"/>
          <a:ext cx="7895646" cy="2468880"/>
        </p:xfrm>
        <a:graphic>
          <a:graphicData uri="http://schemas.openxmlformats.org/drawingml/2006/table">
            <a:tbl>
              <a:tblPr firstRow="1" bandRow="1">
                <a:tableStyleId>{5C22544A-7EE6-4342-B048-85BDC9FD1C3A}</a:tableStyleId>
              </a:tblPr>
              <a:tblGrid>
                <a:gridCol w="1698261">
                  <a:extLst>
                    <a:ext uri="{9D8B030D-6E8A-4147-A177-3AD203B41FA5}">
                      <a16:colId xmlns:a16="http://schemas.microsoft.com/office/drawing/2014/main" val="2694535386"/>
                    </a:ext>
                  </a:extLst>
                </a:gridCol>
                <a:gridCol w="6197385">
                  <a:extLst>
                    <a:ext uri="{9D8B030D-6E8A-4147-A177-3AD203B41FA5}">
                      <a16:colId xmlns:a16="http://schemas.microsoft.com/office/drawing/2014/main" val="562847363"/>
                    </a:ext>
                  </a:extLst>
                </a:gridCol>
              </a:tblGrid>
              <a:tr h="370840">
                <a:tc>
                  <a:txBody>
                    <a:bodyPr/>
                    <a:lstStyle/>
                    <a:p>
                      <a:pPr algn="ctr"/>
                      <a:r>
                        <a:rPr lang="en-US" sz="2400" b="1" dirty="0" smtClean="0">
                          <a:cs typeface="B Nazanin" panose="00000400000000000000" pitchFamily="2" charset="-78"/>
                        </a:rPr>
                        <a:t>1.84</a:t>
                      </a:r>
                      <a:endParaRPr lang="en-US" sz="2400" b="1" dirty="0">
                        <a:cs typeface="B Nazanin"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400" b="1" dirty="0" smtClean="0">
                          <a:cs typeface="B Nazanin" panose="00000400000000000000" pitchFamily="2" charset="-78"/>
                        </a:rPr>
                        <a:t>اثر مستقیم سن روی چربی= ضریب</a:t>
                      </a:r>
                      <a:r>
                        <a:rPr lang="fa-IR" sz="2400" b="1" baseline="0" dirty="0" smtClean="0">
                          <a:cs typeface="B Nazanin" panose="00000400000000000000" pitchFamily="2" charset="-78"/>
                        </a:rPr>
                        <a:t> رگسیون جزء استاندارد شده</a:t>
                      </a:r>
                      <a:r>
                        <a:rPr lang="fa-IR" sz="2400" b="1" dirty="0" smtClean="0">
                          <a:cs typeface="B Nazanin" panose="00000400000000000000" pitchFamily="2" charset="-78"/>
                        </a:rPr>
                        <a:t>   </a:t>
                      </a:r>
                      <a:endParaRPr lang="en-US" sz="2400" b="1" dirty="0" smtClean="0">
                        <a:cs typeface="B Nazanin" panose="00000400000000000000" pitchFamily="2" charset="-78"/>
                      </a:endParaRPr>
                    </a:p>
                    <a:p>
                      <a:pPr algn="ctr"/>
                      <a:endParaRPr lang="en-US" sz="2400" b="1" dirty="0">
                        <a:cs typeface="B Nazanin" panose="00000400000000000000" pitchFamily="2" charset="-78"/>
                      </a:endParaRPr>
                    </a:p>
                  </a:txBody>
                  <a:tcPr/>
                </a:tc>
                <a:extLst>
                  <a:ext uri="{0D108BD9-81ED-4DB2-BD59-A6C34878D82A}">
                    <a16:rowId xmlns:a16="http://schemas.microsoft.com/office/drawing/2014/main" val="2404162480"/>
                  </a:ext>
                </a:extLst>
              </a:tr>
              <a:tr h="370840">
                <a:tc>
                  <a:txBody>
                    <a:bodyPr/>
                    <a:lstStyle/>
                    <a:p>
                      <a:pPr algn="ctr"/>
                      <a:r>
                        <a:rPr lang="en-US" sz="2400" b="1" dirty="0" smtClean="0">
                          <a:cs typeface="B Nazanin" panose="00000400000000000000" pitchFamily="2" charset="-78"/>
                        </a:rPr>
                        <a:t>-1.04</a:t>
                      </a:r>
                      <a:endParaRPr lang="en-US" sz="2400" b="1" dirty="0">
                        <a:cs typeface="B Nazanin"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400" b="1" dirty="0" smtClean="0">
                          <a:cs typeface="B Nazanin" panose="00000400000000000000" pitchFamily="2" charset="-78"/>
                        </a:rPr>
                        <a:t>اثر غیر مستقیم سن روی چربی از طریق وزن   </a:t>
                      </a:r>
                      <a:endParaRPr lang="en-US" sz="2400" b="1" dirty="0" smtClean="0">
                        <a:cs typeface="B Nazanin" panose="00000400000000000000" pitchFamily="2" charset="-78"/>
                      </a:endParaRPr>
                    </a:p>
                    <a:p>
                      <a:pPr algn="ctr"/>
                      <a:endParaRPr lang="en-US" sz="2400" b="1" dirty="0">
                        <a:cs typeface="B Nazanin" panose="00000400000000000000" pitchFamily="2" charset="-78"/>
                      </a:endParaRPr>
                    </a:p>
                  </a:txBody>
                  <a:tcPr/>
                </a:tc>
                <a:extLst>
                  <a:ext uri="{0D108BD9-81ED-4DB2-BD59-A6C34878D82A}">
                    <a16:rowId xmlns:a16="http://schemas.microsoft.com/office/drawing/2014/main" val="194785810"/>
                  </a:ext>
                </a:extLst>
              </a:tr>
              <a:tr h="370840">
                <a:tc>
                  <a:txBody>
                    <a:bodyPr/>
                    <a:lstStyle/>
                    <a:p>
                      <a:pPr algn="ctr"/>
                      <a:r>
                        <a:rPr lang="en-US" sz="2400" b="1" dirty="0" smtClean="0">
                          <a:cs typeface="B Nazanin" panose="00000400000000000000" pitchFamily="2" charset="-78"/>
                        </a:rPr>
                        <a:t>0.8</a:t>
                      </a:r>
                      <a:endParaRPr lang="en-US" sz="2400" b="1" dirty="0">
                        <a:cs typeface="B Nazanin" panose="00000400000000000000" pitchFamily="2" charset="-78"/>
                      </a:endParaRPr>
                    </a:p>
                  </a:txBody>
                  <a:tcPr/>
                </a:tc>
                <a:tc>
                  <a:txBody>
                    <a:bodyPr/>
                    <a:lstStyle/>
                    <a:p>
                      <a:pPr algn="ctr"/>
                      <a:r>
                        <a:rPr lang="fa-IR" sz="2400" b="1" dirty="0" smtClean="0">
                          <a:cs typeface="B Nazanin" panose="00000400000000000000" pitchFamily="2" charset="-78"/>
                        </a:rPr>
                        <a:t>جمع (همبستگی)</a:t>
                      </a:r>
                      <a:r>
                        <a:rPr lang="en-US" sz="2400" b="1" dirty="0" smtClean="0">
                          <a:cs typeface="B Nazanin" panose="00000400000000000000" pitchFamily="2" charset="-78"/>
                        </a:rPr>
                        <a:t> </a:t>
                      </a:r>
                      <a:endParaRPr lang="en-US" sz="2400" b="1" dirty="0">
                        <a:cs typeface="B Nazanin" panose="00000400000000000000" pitchFamily="2" charset="-78"/>
                      </a:endParaRPr>
                    </a:p>
                  </a:txBody>
                  <a:tcPr/>
                </a:tc>
                <a:extLst>
                  <a:ext uri="{0D108BD9-81ED-4DB2-BD59-A6C34878D82A}">
                    <a16:rowId xmlns:a16="http://schemas.microsoft.com/office/drawing/2014/main" val="2821399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33513760"/>
              </p:ext>
            </p:extLst>
          </p:nvPr>
        </p:nvGraphicFramePr>
        <p:xfrm>
          <a:off x="2028907" y="3925368"/>
          <a:ext cx="7895646" cy="2834640"/>
        </p:xfrm>
        <a:graphic>
          <a:graphicData uri="http://schemas.openxmlformats.org/drawingml/2006/table">
            <a:tbl>
              <a:tblPr firstRow="1" bandRow="1">
                <a:tableStyleId>{5C22544A-7EE6-4342-B048-85BDC9FD1C3A}</a:tableStyleId>
              </a:tblPr>
              <a:tblGrid>
                <a:gridCol w="1698261">
                  <a:extLst>
                    <a:ext uri="{9D8B030D-6E8A-4147-A177-3AD203B41FA5}">
                      <a16:colId xmlns:a16="http://schemas.microsoft.com/office/drawing/2014/main" val="2694535386"/>
                    </a:ext>
                  </a:extLst>
                </a:gridCol>
                <a:gridCol w="6197385">
                  <a:extLst>
                    <a:ext uri="{9D8B030D-6E8A-4147-A177-3AD203B41FA5}">
                      <a16:colId xmlns:a16="http://schemas.microsoft.com/office/drawing/2014/main" val="562847363"/>
                    </a:ext>
                  </a:extLst>
                </a:gridCol>
              </a:tblGrid>
              <a:tr h="1131448">
                <a:tc>
                  <a:txBody>
                    <a:bodyPr/>
                    <a:lstStyle/>
                    <a:p>
                      <a:pPr algn="ctr"/>
                      <a:r>
                        <a:rPr lang="en-US" sz="2400" b="1" dirty="0" smtClean="0">
                          <a:solidFill>
                            <a:srgbClr val="FF0000"/>
                          </a:solidFill>
                          <a:cs typeface="B Nazanin" panose="00000400000000000000" pitchFamily="2" charset="-78"/>
                        </a:rPr>
                        <a:t>-1.06</a:t>
                      </a:r>
                      <a:endParaRPr lang="en-US" sz="2400" b="1" dirty="0">
                        <a:solidFill>
                          <a:srgbClr val="FF0000"/>
                        </a:solidFill>
                        <a:cs typeface="B Nazanin" panose="00000400000000000000" pitchFamily="2" charset="-78"/>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400" b="1" dirty="0" smtClean="0">
                          <a:solidFill>
                            <a:srgbClr val="FF0000"/>
                          </a:solidFill>
                          <a:cs typeface="B Nazanin" panose="00000400000000000000" pitchFamily="2" charset="-78"/>
                        </a:rPr>
                        <a:t>اثر مستقیم وزن روی چربی= ضریب</a:t>
                      </a:r>
                      <a:r>
                        <a:rPr lang="fa-IR" sz="2400" b="1" baseline="0" dirty="0" smtClean="0">
                          <a:solidFill>
                            <a:srgbClr val="FF0000"/>
                          </a:solidFill>
                          <a:cs typeface="B Nazanin" panose="00000400000000000000" pitchFamily="2" charset="-78"/>
                        </a:rPr>
                        <a:t> رگسیون جزء استاندارد شده</a:t>
                      </a:r>
                      <a:r>
                        <a:rPr lang="fa-IR" sz="2400" b="1" dirty="0" smtClean="0">
                          <a:solidFill>
                            <a:srgbClr val="FF0000"/>
                          </a:solidFill>
                          <a:cs typeface="B Nazanin" panose="00000400000000000000" pitchFamily="2" charset="-78"/>
                        </a:rPr>
                        <a:t>   </a:t>
                      </a:r>
                      <a:endParaRPr lang="en-US" sz="2400" b="1" dirty="0" smtClean="0">
                        <a:solidFill>
                          <a:srgbClr val="FF0000"/>
                        </a:solidFill>
                        <a:cs typeface="B Nazanin" panose="00000400000000000000" pitchFamily="2" charset="-78"/>
                      </a:endParaRPr>
                    </a:p>
                    <a:p>
                      <a:pPr algn="ctr"/>
                      <a:endParaRPr lang="en-US" sz="2400" b="1" dirty="0">
                        <a:solidFill>
                          <a:srgbClr val="FF0000"/>
                        </a:solidFill>
                        <a:cs typeface="B Nazanin" panose="00000400000000000000" pitchFamily="2" charset="-78"/>
                      </a:endParaRPr>
                    </a:p>
                  </a:txBody>
                  <a:tcPr>
                    <a:solidFill>
                      <a:schemeClr val="accent1">
                        <a:lumMod val="20000"/>
                        <a:lumOff val="80000"/>
                      </a:schemeClr>
                    </a:solidFill>
                  </a:tcPr>
                </a:tc>
                <a:extLst>
                  <a:ext uri="{0D108BD9-81ED-4DB2-BD59-A6C34878D82A}">
                    <a16:rowId xmlns:a16="http://schemas.microsoft.com/office/drawing/2014/main" val="2404162480"/>
                  </a:ext>
                </a:extLst>
              </a:tr>
              <a:tr h="783310">
                <a:tc>
                  <a:txBody>
                    <a:bodyPr/>
                    <a:lstStyle/>
                    <a:p>
                      <a:pPr algn="ctr"/>
                      <a:r>
                        <a:rPr lang="en-US" sz="2400" b="1" dirty="0" smtClean="0">
                          <a:solidFill>
                            <a:srgbClr val="FF0000"/>
                          </a:solidFill>
                          <a:cs typeface="B Nazanin" panose="00000400000000000000" pitchFamily="2" charset="-78"/>
                        </a:rPr>
                        <a:t>1.66</a:t>
                      </a:r>
                      <a:endParaRPr lang="en-US" sz="2400" b="1" dirty="0">
                        <a:solidFill>
                          <a:srgbClr val="FF0000"/>
                        </a:solidFill>
                        <a:cs typeface="B Nazanin"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400" b="1" dirty="0" smtClean="0">
                          <a:solidFill>
                            <a:srgbClr val="FF0000"/>
                          </a:solidFill>
                          <a:cs typeface="B Nazanin" panose="00000400000000000000" pitchFamily="2" charset="-78"/>
                        </a:rPr>
                        <a:t>اثر غیر مستقیم وزن روی چربی از طریق سن   </a:t>
                      </a:r>
                      <a:endParaRPr lang="en-US" sz="2400" b="1" dirty="0" smtClean="0">
                        <a:solidFill>
                          <a:srgbClr val="FF0000"/>
                        </a:solidFill>
                        <a:cs typeface="B Nazanin" panose="00000400000000000000" pitchFamily="2" charset="-78"/>
                      </a:endParaRPr>
                    </a:p>
                    <a:p>
                      <a:pPr algn="ctr"/>
                      <a:endParaRPr lang="en-US" sz="2400" b="1" dirty="0">
                        <a:solidFill>
                          <a:srgbClr val="FF0000"/>
                        </a:solidFill>
                        <a:cs typeface="B Nazanin" panose="00000400000000000000" pitchFamily="2" charset="-78"/>
                      </a:endParaRPr>
                    </a:p>
                  </a:txBody>
                  <a:tcPr/>
                </a:tc>
                <a:extLst>
                  <a:ext uri="{0D108BD9-81ED-4DB2-BD59-A6C34878D82A}">
                    <a16:rowId xmlns:a16="http://schemas.microsoft.com/office/drawing/2014/main" val="194785810"/>
                  </a:ext>
                </a:extLst>
              </a:tr>
              <a:tr h="783310">
                <a:tc>
                  <a:txBody>
                    <a:bodyPr/>
                    <a:lstStyle/>
                    <a:p>
                      <a:pPr algn="ctr"/>
                      <a:r>
                        <a:rPr lang="en-US" sz="2400" b="1" dirty="0" smtClean="0">
                          <a:solidFill>
                            <a:srgbClr val="FF0000"/>
                          </a:solidFill>
                          <a:cs typeface="B Nazanin" panose="00000400000000000000" pitchFamily="2" charset="-78"/>
                        </a:rPr>
                        <a:t>0.5</a:t>
                      </a:r>
                      <a:endParaRPr lang="en-US" sz="2400" b="1" dirty="0">
                        <a:solidFill>
                          <a:srgbClr val="FF0000"/>
                        </a:solidFill>
                        <a:cs typeface="B Nazanin"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400" b="1" dirty="0" smtClean="0">
                          <a:solidFill>
                            <a:srgbClr val="FF0000"/>
                          </a:solidFill>
                          <a:cs typeface="B Nazanin" panose="00000400000000000000" pitchFamily="2" charset="-78"/>
                        </a:rPr>
                        <a:t>جمع (همبستگی)</a:t>
                      </a:r>
                      <a:r>
                        <a:rPr lang="en-US" sz="2400" b="1" dirty="0" smtClean="0">
                          <a:solidFill>
                            <a:srgbClr val="FF0000"/>
                          </a:solidFill>
                          <a:cs typeface="B Nazanin" panose="00000400000000000000" pitchFamily="2" charset="-78"/>
                        </a:rPr>
                        <a:t> </a:t>
                      </a:r>
                    </a:p>
                    <a:p>
                      <a:pPr algn="ctr"/>
                      <a:endParaRPr lang="en-US" sz="2400" b="1" dirty="0">
                        <a:solidFill>
                          <a:srgbClr val="FF0000"/>
                        </a:solidFill>
                        <a:cs typeface="B Nazanin" panose="00000400000000000000" pitchFamily="2" charset="-78"/>
                      </a:endParaRPr>
                    </a:p>
                  </a:txBody>
                  <a:tcPr/>
                </a:tc>
                <a:extLst>
                  <a:ext uri="{0D108BD9-81ED-4DB2-BD59-A6C34878D82A}">
                    <a16:rowId xmlns:a16="http://schemas.microsoft.com/office/drawing/2014/main" val="28213995"/>
                  </a:ext>
                </a:extLst>
              </a:tr>
            </a:tbl>
          </a:graphicData>
        </a:graphic>
      </p:graphicFrame>
    </p:spTree>
    <p:extLst>
      <p:ext uri="{BB962C8B-B14F-4D97-AF65-F5344CB8AC3E}">
        <p14:creationId xmlns:p14="http://schemas.microsoft.com/office/powerpoint/2010/main" val="204578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4887"/>
            <a:ext cx="10515600" cy="5780598"/>
          </a:xfrm>
        </p:spPr>
        <p:txBody>
          <a:bodyPr/>
          <a:lstStyle/>
          <a:p>
            <a:endParaRPr lang="fa-IR" sz="1800" b="1" dirty="0" smtClean="0">
              <a:solidFill>
                <a:srgbClr val="FF0000"/>
              </a:solidFill>
            </a:endParaRPr>
          </a:p>
          <a:p>
            <a:endParaRPr lang="fa-IR" sz="1800" b="1" dirty="0">
              <a:solidFill>
                <a:srgbClr val="FF0000"/>
              </a:solidFill>
            </a:endParaRPr>
          </a:p>
          <a:p>
            <a:endParaRPr lang="fa-IR" sz="1800" b="1" dirty="0" smtClean="0">
              <a:solidFill>
                <a:srgbClr val="FF0000"/>
              </a:solidFill>
            </a:endParaRPr>
          </a:p>
          <a:p>
            <a:endParaRPr lang="fa-IR" sz="1800" b="1" dirty="0">
              <a:solidFill>
                <a:srgbClr val="FF0000"/>
              </a:solidFill>
            </a:endParaRPr>
          </a:p>
          <a:p>
            <a:pPr marL="0" indent="0">
              <a:buNone/>
            </a:pPr>
            <a:r>
              <a:rPr lang="fa-IR" b="1" dirty="0" smtClean="0">
                <a:solidFill>
                  <a:srgbClr val="FF0000"/>
                </a:solidFill>
              </a:rPr>
              <a:t>چربی</a:t>
            </a:r>
          </a:p>
          <a:p>
            <a:endParaRPr lang="fa-IR" sz="1800" b="1" dirty="0">
              <a:solidFill>
                <a:srgbClr val="FF0000"/>
              </a:solidFill>
            </a:endParaRPr>
          </a:p>
          <a:p>
            <a:endParaRPr lang="fa-IR" sz="1800" b="1" dirty="0" smtClean="0">
              <a:solidFill>
                <a:srgbClr val="FF0000"/>
              </a:solidFill>
            </a:endParaRPr>
          </a:p>
          <a:p>
            <a:endParaRPr lang="fa-IR" sz="1800" b="1" dirty="0">
              <a:solidFill>
                <a:srgbClr val="FF0000"/>
              </a:solidFill>
            </a:endParaRPr>
          </a:p>
          <a:p>
            <a:pPr marL="0" indent="0" algn="ctr" rtl="1">
              <a:buNone/>
            </a:pPr>
            <a:endParaRPr lang="fa-IR" sz="1800" b="1" dirty="0" smtClean="0">
              <a:solidFill>
                <a:srgbClr val="FF0000"/>
              </a:solidFill>
            </a:endParaRPr>
          </a:p>
          <a:p>
            <a:pPr marL="0" indent="0" algn="ctr" rtl="1">
              <a:buNone/>
            </a:pPr>
            <a:r>
              <a:rPr lang="fa-IR" sz="1800" b="1" dirty="0" smtClean="0">
                <a:solidFill>
                  <a:srgbClr val="FF0000"/>
                </a:solidFill>
              </a:rPr>
              <a:t> </a:t>
            </a:r>
            <a:endParaRPr lang="fa-IR" sz="1800" b="1" dirty="0" smtClean="0">
              <a:solidFill>
                <a:srgbClr val="FF0000"/>
              </a:solidFill>
            </a:endParaRPr>
          </a:p>
          <a:p>
            <a:endParaRPr lang="fa-IR" sz="1800" b="1" dirty="0" smtClean="0">
              <a:solidFill>
                <a:srgbClr val="FF0000"/>
              </a:solidFill>
            </a:endParaRPr>
          </a:p>
          <a:p>
            <a:endParaRPr lang="fa-IR" sz="1800" b="1" dirty="0">
              <a:solidFill>
                <a:srgbClr val="FF0000"/>
              </a:solidFill>
            </a:endParaRPr>
          </a:p>
          <a:p>
            <a:endParaRPr lang="fa-IR" sz="1800" b="1" dirty="0" smtClean="0">
              <a:solidFill>
                <a:srgbClr val="FF0000"/>
              </a:solidFill>
            </a:endParaRPr>
          </a:p>
          <a:p>
            <a:pPr marL="0" indent="0" algn="ctr" rtl="1">
              <a:buNone/>
            </a:pPr>
            <a:r>
              <a:rPr lang="fa-IR" b="1" dirty="0" smtClean="0">
                <a:solidFill>
                  <a:srgbClr val="FF0000"/>
                </a:solidFill>
              </a:rPr>
              <a:t>وزن</a:t>
            </a:r>
            <a:endParaRPr lang="fa-IR" b="1" dirty="0">
              <a:solidFill>
                <a:srgbClr val="FF0000"/>
              </a:solidFill>
            </a:endParaRPr>
          </a:p>
          <a:p>
            <a:endParaRPr lang="en-US" sz="1800" b="1" dirty="0">
              <a:solidFill>
                <a:srgbClr val="FF0000"/>
              </a:solidFill>
            </a:endParaRPr>
          </a:p>
        </p:txBody>
      </p:sp>
      <p:cxnSp>
        <p:nvCxnSpPr>
          <p:cNvPr id="8" name="Straight Connector 7"/>
          <p:cNvCxnSpPr/>
          <p:nvPr/>
        </p:nvCxnSpPr>
        <p:spPr>
          <a:xfrm>
            <a:off x="1757238" y="5390984"/>
            <a:ext cx="7863841" cy="954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765190" y="500931"/>
            <a:ext cx="47706" cy="4898005"/>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rot="19099631">
            <a:off x="3149396" y="2569553"/>
            <a:ext cx="524786" cy="263527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2</a:t>
            </a:r>
            <a:endParaRPr lang="en-US" b="1" dirty="0">
              <a:solidFill>
                <a:srgbClr val="FF0000"/>
              </a:solidFill>
            </a:endParaRPr>
          </a:p>
        </p:txBody>
      </p:sp>
      <p:sp>
        <p:nvSpPr>
          <p:cNvPr id="18" name="Oval 17"/>
          <p:cNvSpPr/>
          <p:nvPr/>
        </p:nvSpPr>
        <p:spPr>
          <a:xfrm rot="18823387">
            <a:off x="3589196" y="2204307"/>
            <a:ext cx="625022" cy="271533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3</a:t>
            </a:r>
            <a:endParaRPr lang="en-US" b="1" dirty="0">
              <a:solidFill>
                <a:srgbClr val="FF0000"/>
              </a:solidFill>
            </a:endParaRPr>
          </a:p>
        </p:txBody>
      </p:sp>
      <p:sp>
        <p:nvSpPr>
          <p:cNvPr id="19" name="Oval 18"/>
          <p:cNvSpPr/>
          <p:nvPr/>
        </p:nvSpPr>
        <p:spPr>
          <a:xfrm rot="18702158">
            <a:off x="4055273" y="1815978"/>
            <a:ext cx="656209" cy="268377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سن</a:t>
            </a:r>
          </a:p>
          <a:p>
            <a:pPr algn="ctr"/>
            <a:r>
              <a:rPr lang="fa-IR" b="1" dirty="0">
                <a:solidFill>
                  <a:srgbClr val="FF0000"/>
                </a:solidFill>
              </a:rPr>
              <a:t>4</a:t>
            </a:r>
            <a:endParaRPr lang="fa-IR" b="1" dirty="0" smtClean="0">
              <a:solidFill>
                <a:srgbClr val="FF0000"/>
              </a:solidFill>
            </a:endParaRPr>
          </a:p>
          <a:p>
            <a:pPr algn="ctr"/>
            <a:endParaRPr lang="en-US" b="1" dirty="0">
              <a:solidFill>
                <a:srgbClr val="FF0000"/>
              </a:solidFill>
            </a:endParaRPr>
          </a:p>
        </p:txBody>
      </p:sp>
      <p:sp>
        <p:nvSpPr>
          <p:cNvPr id="20" name="Oval 19"/>
          <p:cNvSpPr/>
          <p:nvPr/>
        </p:nvSpPr>
        <p:spPr>
          <a:xfrm rot="18539185">
            <a:off x="4575462" y="1503582"/>
            <a:ext cx="651050" cy="246836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5</a:t>
            </a:r>
            <a:endParaRPr lang="en-US" b="1" dirty="0">
              <a:solidFill>
                <a:srgbClr val="FF0000"/>
              </a:solidFill>
            </a:endParaRPr>
          </a:p>
        </p:txBody>
      </p:sp>
      <p:sp>
        <p:nvSpPr>
          <p:cNvPr id="21" name="Oval 20"/>
          <p:cNvSpPr/>
          <p:nvPr/>
        </p:nvSpPr>
        <p:spPr>
          <a:xfrm rot="18425922">
            <a:off x="5113580" y="1171498"/>
            <a:ext cx="573961" cy="233602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6</a:t>
            </a:r>
            <a:endParaRPr lang="en-US" b="1" dirty="0">
              <a:solidFill>
                <a:srgbClr val="FF0000"/>
              </a:solidFill>
            </a:endParaRPr>
          </a:p>
        </p:txBody>
      </p:sp>
      <p:sp>
        <p:nvSpPr>
          <p:cNvPr id="22" name="Oval 21"/>
          <p:cNvSpPr/>
          <p:nvPr/>
        </p:nvSpPr>
        <p:spPr>
          <a:xfrm rot="18292921">
            <a:off x="5565010" y="893379"/>
            <a:ext cx="589730" cy="203504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7</a:t>
            </a:r>
            <a:endParaRPr lang="en-US" b="1" dirty="0">
              <a:solidFill>
                <a:srgbClr val="FF0000"/>
              </a:solidFill>
            </a:endParaRPr>
          </a:p>
        </p:txBody>
      </p:sp>
      <p:cxnSp>
        <p:nvCxnSpPr>
          <p:cNvPr id="24" name="Straight Connector 23"/>
          <p:cNvCxnSpPr/>
          <p:nvPr/>
        </p:nvCxnSpPr>
        <p:spPr>
          <a:xfrm flipV="1">
            <a:off x="2560320" y="3705308"/>
            <a:ext cx="47708" cy="47708"/>
          </a:xfrm>
          <a:prstGeom prst="line">
            <a:avLst/>
          </a:prstGeom>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2433099" y="1200647"/>
            <a:ext cx="4371046" cy="4083922"/>
          </a:xfrm>
          <a:custGeom>
            <a:avLst/>
            <a:gdLst>
              <a:gd name="connsiteX0" fmla="*/ 1283535 w 4684522"/>
              <a:gd name="connsiteY0" fmla="*/ 941978 h 4071744"/>
              <a:gd name="connsiteX1" fmla="*/ 3358826 w 4684522"/>
              <a:gd name="connsiteY1" fmla="*/ 3724 h 4071744"/>
              <a:gd name="connsiteX2" fmla="*/ 4615132 w 4684522"/>
              <a:gd name="connsiteY2" fmla="*/ 1252079 h 4071744"/>
              <a:gd name="connsiteX3" fmla="*/ 1267633 w 4684522"/>
              <a:gd name="connsiteY3" fmla="*/ 4066841 h 4071744"/>
              <a:gd name="connsiteX4" fmla="*/ 3375 w 4684522"/>
              <a:gd name="connsiteY4" fmla="*/ 1904086 h 4071744"/>
              <a:gd name="connsiteX5" fmla="*/ 1577734 w 4684522"/>
              <a:gd name="connsiteY5" fmla="*/ 806806 h 4071744"/>
              <a:gd name="connsiteX6" fmla="*/ 1371000 w 4684522"/>
              <a:gd name="connsiteY6" fmla="*/ 886319 h 4071744"/>
              <a:gd name="connsiteX7" fmla="*/ 1386902 w 4684522"/>
              <a:gd name="connsiteY7" fmla="*/ 878368 h 4071744"/>
              <a:gd name="connsiteX8" fmla="*/ 1386902 w 4684522"/>
              <a:gd name="connsiteY8" fmla="*/ 870417 h 4071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4522" h="4071744">
                <a:moveTo>
                  <a:pt x="1283535" y="941978"/>
                </a:moveTo>
                <a:cubicBezTo>
                  <a:pt x="2043547" y="447009"/>
                  <a:pt x="2803560" y="-47959"/>
                  <a:pt x="3358826" y="3724"/>
                </a:cubicBezTo>
                <a:cubicBezTo>
                  <a:pt x="3914092" y="55407"/>
                  <a:pt x="4963664" y="574893"/>
                  <a:pt x="4615132" y="1252079"/>
                </a:cubicBezTo>
                <a:cubicBezTo>
                  <a:pt x="4266600" y="1929265"/>
                  <a:pt x="2036259" y="3958173"/>
                  <a:pt x="1267633" y="4066841"/>
                </a:cubicBezTo>
                <a:cubicBezTo>
                  <a:pt x="499007" y="4175509"/>
                  <a:pt x="-48309" y="2447425"/>
                  <a:pt x="3375" y="1904086"/>
                </a:cubicBezTo>
                <a:cubicBezTo>
                  <a:pt x="55058" y="1360747"/>
                  <a:pt x="1349797" y="976434"/>
                  <a:pt x="1577734" y="806806"/>
                </a:cubicBezTo>
                <a:cubicBezTo>
                  <a:pt x="1805672" y="637178"/>
                  <a:pt x="1371000" y="886319"/>
                  <a:pt x="1371000" y="886319"/>
                </a:cubicBezTo>
                <a:cubicBezTo>
                  <a:pt x="1339195" y="898246"/>
                  <a:pt x="1386902" y="878368"/>
                  <a:pt x="1386902" y="878368"/>
                </a:cubicBezTo>
                <a:cubicBezTo>
                  <a:pt x="1389552" y="875718"/>
                  <a:pt x="1388227" y="873067"/>
                  <a:pt x="1386902" y="87041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FF0000"/>
              </a:solidFill>
            </a:endParaRPr>
          </a:p>
        </p:txBody>
      </p:sp>
      <p:sp>
        <p:nvSpPr>
          <p:cNvPr id="37" name="Oval 36"/>
          <p:cNvSpPr/>
          <p:nvPr/>
        </p:nvSpPr>
        <p:spPr>
          <a:xfrm rot="19304979">
            <a:off x="2879402" y="3432981"/>
            <a:ext cx="531929" cy="191155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1</a:t>
            </a:r>
          </a:p>
          <a:p>
            <a:pPr algn="ctr"/>
            <a:endParaRPr lang="fa-IR" b="1" dirty="0">
              <a:solidFill>
                <a:srgbClr val="FF0000"/>
              </a:solidFill>
            </a:endParaRPr>
          </a:p>
          <a:p>
            <a:pPr algn="ctr"/>
            <a:endParaRPr lang="en-US" b="1" dirty="0">
              <a:solidFill>
                <a:srgbClr val="FF0000"/>
              </a:solidFill>
            </a:endParaRPr>
          </a:p>
        </p:txBody>
      </p:sp>
    </p:spTree>
    <p:extLst>
      <p:ext uri="{BB962C8B-B14F-4D97-AF65-F5344CB8AC3E}">
        <p14:creationId xmlns:p14="http://schemas.microsoft.com/office/powerpoint/2010/main" val="1020591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202"/>
            <a:ext cx="10512409" cy="5556761"/>
          </a:xfrm>
        </p:spPr>
        <p:txBody>
          <a:bodyPr/>
          <a:lstStyle/>
          <a:p>
            <a:pPr algn="r" rtl="1"/>
            <a:r>
              <a:rPr lang="fa-IR" b="1" dirty="0" smtClean="0">
                <a:solidFill>
                  <a:srgbClr val="FF0000"/>
                </a:solidFill>
                <a:cs typeface="B Nazanin" panose="00000400000000000000" pitchFamily="2" charset="-78"/>
              </a:rPr>
              <a:t>دو نکته در مورد ضریب همبستگی</a:t>
            </a:r>
          </a:p>
          <a:p>
            <a:pPr marL="0" indent="0" algn="r" rtl="1">
              <a:buNone/>
            </a:pPr>
            <a:r>
              <a:rPr lang="fa-IR" b="1" dirty="0" smtClean="0">
                <a:solidFill>
                  <a:srgbClr val="C00000"/>
                </a:solidFill>
                <a:cs typeface="B Nazanin" panose="00000400000000000000" pitchFamily="2" charset="-78"/>
              </a:rPr>
              <a:t>1-</a:t>
            </a:r>
            <a:r>
              <a:rPr lang="fa-IR" b="1" dirty="0" smtClean="0">
                <a:cs typeface="B Nazanin" panose="00000400000000000000" pitchFamily="2" charset="-78"/>
              </a:rPr>
              <a:t> </a:t>
            </a:r>
            <a:r>
              <a:rPr lang="fa-IR" b="1" dirty="0" smtClean="0">
                <a:solidFill>
                  <a:srgbClr val="C00000"/>
                </a:solidFill>
                <a:cs typeface="B Nazanin" panose="00000400000000000000" pitchFamily="2" charset="-78"/>
              </a:rPr>
              <a:t>معنی دار نبودن ضریب همبستگی دلیل بر نبودن رابطه خطی است نه عدم وجود رابطه بین دو متغیر</a:t>
            </a:r>
          </a:p>
          <a:p>
            <a:pPr algn="r" rtl="1">
              <a:buFontTx/>
              <a:buChar char="-"/>
            </a:pPr>
            <a:r>
              <a:rPr lang="fa-IR" b="1" dirty="0" smtClean="0">
                <a:cs typeface="B Nazanin" panose="00000400000000000000" pitchFamily="2" charset="-78"/>
              </a:rPr>
              <a:t>بنابراین در صورت معنی </a:t>
            </a:r>
            <a:r>
              <a:rPr lang="fa-IR" b="1" dirty="0">
                <a:cs typeface="B Nazanin" panose="00000400000000000000" pitchFamily="2" charset="-78"/>
              </a:rPr>
              <a:t>دار نبودن ضریب همبستگی </a:t>
            </a:r>
            <a:r>
              <a:rPr lang="fa-IR" b="1" dirty="0" smtClean="0">
                <a:cs typeface="B Nazanin" panose="00000400000000000000" pitchFamily="2" charset="-78"/>
              </a:rPr>
              <a:t>خطی بهتر است روابط غیر خطی نیز چک شود.</a:t>
            </a:r>
          </a:p>
          <a:p>
            <a:pPr algn="r" rtl="1">
              <a:buFontTx/>
              <a:buChar char="-"/>
            </a:pPr>
            <a:endParaRPr lang="fa-IR" b="1" dirty="0" smtClean="0">
              <a:cs typeface="B Nazanin" panose="00000400000000000000" pitchFamily="2" charset="-78"/>
            </a:endParaRPr>
          </a:p>
          <a:p>
            <a:pPr algn="r" rtl="1">
              <a:buFontTx/>
              <a:buChar char="-"/>
            </a:pPr>
            <a:endParaRPr lang="fa-IR" b="1" dirty="0">
              <a:cs typeface="B Nazanin" panose="00000400000000000000" pitchFamily="2" charset="-78"/>
            </a:endParaRPr>
          </a:p>
          <a:p>
            <a:pPr algn="r" rtl="1">
              <a:buFontTx/>
              <a:buChar char="-"/>
            </a:pPr>
            <a:endParaRPr lang="en-US" b="1" dirty="0">
              <a:cs typeface="B Nazanin" panose="00000400000000000000" pitchFamily="2" charset="-78"/>
            </a:endParaRPr>
          </a:p>
        </p:txBody>
      </p:sp>
      <p:pic>
        <p:nvPicPr>
          <p:cNvPr id="2052" name="Picture 4" descr="https://miro.medium.com/max/640/1*ELey2wytlZvKYFLbLbhCo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2428" y="3228229"/>
            <a:ext cx="4842344" cy="2870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297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8741"/>
            <a:ext cx="10515600" cy="5318222"/>
          </a:xfrm>
        </p:spPr>
        <p:txBody>
          <a:bodyPr/>
          <a:lstStyle/>
          <a:p>
            <a:pPr marL="0" indent="0" algn="r" rtl="1">
              <a:buNone/>
            </a:pPr>
            <a:r>
              <a:rPr lang="fa-IR" dirty="0" smtClean="0"/>
              <a:t>2- </a:t>
            </a:r>
            <a:r>
              <a:rPr lang="fa-IR" b="1" dirty="0" smtClean="0">
                <a:solidFill>
                  <a:srgbClr val="C00000"/>
                </a:solidFill>
                <a:cs typeface="B Nazanin" panose="00000400000000000000" pitchFamily="2" charset="-78"/>
              </a:rPr>
              <a:t>معنی دار بودن ضریب همبستگی، حتی در سطح احتمال 1 درصد دلیل بر وجود رابطه قوی نیست.</a:t>
            </a:r>
          </a:p>
          <a:p>
            <a:pPr algn="r" rtl="1">
              <a:buFontTx/>
              <a:buChar char="-"/>
            </a:pPr>
            <a:r>
              <a:rPr lang="fa-IR" b="1" dirty="0" smtClean="0">
                <a:cs typeface="B Nazanin" panose="00000400000000000000" pitchFamily="2" charset="-78"/>
              </a:rPr>
              <a:t>ممکن است به علت زیاد بودن تعداد داده ها  ضریب همبستگی 0.2 نیز معنی دار شود، در صورتی که رابطه بسیار ضعیفی است.</a:t>
            </a:r>
          </a:p>
          <a:p>
            <a:pPr algn="r" rtl="1">
              <a:buFontTx/>
              <a:buChar char="-"/>
            </a:pPr>
            <a:r>
              <a:rPr lang="fa-IR" b="1" dirty="0" smtClean="0">
                <a:cs typeface="B Nazanin" panose="00000400000000000000" pitchFamily="2" charset="-78"/>
              </a:rPr>
              <a:t>قدرت رابطه با ضریب تبیین یا </a:t>
            </a:r>
            <a:r>
              <a:rPr lang="en-US" b="1" dirty="0" smtClean="0">
                <a:cs typeface="B Nazanin" panose="00000400000000000000" pitchFamily="2" charset="-78"/>
              </a:rPr>
              <a:t>r</a:t>
            </a:r>
            <a:r>
              <a:rPr lang="en-US" b="1" baseline="30000" dirty="0" smtClean="0">
                <a:cs typeface="B Nazanin" panose="00000400000000000000" pitchFamily="2" charset="-78"/>
              </a:rPr>
              <a:t>2</a:t>
            </a:r>
            <a:r>
              <a:rPr lang="fa-IR" b="1" dirty="0" smtClean="0">
                <a:cs typeface="B Nazanin" panose="00000400000000000000" pitchFamily="2" charset="-78"/>
              </a:rPr>
              <a:t>  تعیین می شود(</a:t>
            </a:r>
            <a:r>
              <a:rPr lang="en-US" b="1" dirty="0" smtClean="0">
                <a:cs typeface="B Nazanin" panose="00000400000000000000" pitchFamily="2" charset="-78"/>
              </a:rPr>
              <a:t>R</a:t>
            </a:r>
            <a:r>
              <a:rPr lang="en-US" b="1" baseline="30000" dirty="0" smtClean="0">
                <a:cs typeface="B Nazanin" panose="00000400000000000000" pitchFamily="2" charset="-78"/>
              </a:rPr>
              <a:t>2</a:t>
            </a:r>
            <a:r>
              <a:rPr lang="fa-IR" b="1" dirty="0" smtClean="0">
                <a:cs typeface="B Nazanin" panose="00000400000000000000" pitchFamily="2" charset="-78"/>
              </a:rPr>
              <a:t> در رگسیون چندگانه)</a:t>
            </a:r>
          </a:p>
          <a:p>
            <a:pPr algn="r" rtl="1">
              <a:buFontTx/>
              <a:buChar char="-"/>
            </a:pPr>
            <a:r>
              <a:rPr lang="fa-IR" b="1" dirty="0" smtClean="0">
                <a:cs typeface="B Nazanin" panose="00000400000000000000" pitchFamily="2" charset="-78"/>
              </a:rPr>
              <a:t>اگر </a:t>
            </a:r>
            <a:r>
              <a:rPr lang="en-US" b="1" dirty="0" smtClean="0">
                <a:cs typeface="B Nazanin" panose="00000400000000000000" pitchFamily="2" charset="-78"/>
              </a:rPr>
              <a:t>200</a:t>
            </a:r>
            <a:r>
              <a:rPr lang="fa-IR" b="1" dirty="0" smtClean="0">
                <a:cs typeface="B Nazanin" panose="00000400000000000000" pitchFamily="2" charset="-78"/>
              </a:rPr>
              <a:t> </a:t>
            </a:r>
            <a:r>
              <a:rPr lang="en-US" b="1" dirty="0" smtClean="0">
                <a:cs typeface="B Nazanin" panose="00000400000000000000" pitchFamily="2" charset="-78"/>
              </a:rPr>
              <a:t>n=</a:t>
            </a:r>
            <a:r>
              <a:rPr lang="fa-IR" b="1" dirty="0" smtClean="0">
                <a:cs typeface="B Nazanin" panose="00000400000000000000" pitchFamily="2" charset="-78"/>
              </a:rPr>
              <a:t> باشد، ضریب </a:t>
            </a:r>
            <a:r>
              <a:rPr lang="en-US" b="1" dirty="0" smtClean="0">
                <a:cs typeface="B Nazanin" panose="00000400000000000000" pitchFamily="2" charset="-78"/>
              </a:rPr>
              <a:t>r</a:t>
            </a:r>
            <a:r>
              <a:rPr lang="fa-IR" b="1" dirty="0">
                <a:solidFill>
                  <a:srgbClr val="C00000"/>
                </a:solidFill>
                <a:cs typeface="B Nazanin" panose="00000400000000000000" pitchFamily="2" charset="-78"/>
              </a:rPr>
              <a:t> </a:t>
            </a:r>
            <a:r>
              <a:rPr lang="fa-IR" b="1" dirty="0">
                <a:cs typeface="B Nazanin" panose="00000400000000000000" pitchFamily="2" charset="-78"/>
              </a:rPr>
              <a:t>در سطح احتمال 1 </a:t>
            </a:r>
            <a:r>
              <a:rPr lang="fa-IR" b="1" dirty="0" smtClean="0">
                <a:cs typeface="B Nazanin" panose="00000400000000000000" pitchFamily="2" charset="-78"/>
              </a:rPr>
              <a:t>درصد</a:t>
            </a:r>
            <a:r>
              <a:rPr lang="fa-IR" b="1" dirty="0">
                <a:cs typeface="B Nazanin" panose="00000400000000000000" pitchFamily="2" charset="-78"/>
              </a:rPr>
              <a:t> معنی </a:t>
            </a:r>
            <a:r>
              <a:rPr lang="fa-IR" b="1" dirty="0" smtClean="0">
                <a:cs typeface="B Nazanin" panose="00000400000000000000" pitchFamily="2" charset="-78"/>
              </a:rPr>
              <a:t>داراست ولی ضریب تبیین آن 0.04 است </a:t>
            </a:r>
            <a:r>
              <a:rPr lang="fa-IR" b="1" dirty="0">
                <a:cs typeface="B Nazanin" panose="00000400000000000000" pitchFamily="2" charset="-78"/>
              </a:rPr>
              <a:t>که رابطه </a:t>
            </a:r>
            <a:r>
              <a:rPr lang="fa-IR" b="1" dirty="0" smtClean="0">
                <a:cs typeface="B Nazanin" panose="00000400000000000000" pitchFamily="2" charset="-78"/>
              </a:rPr>
              <a:t>ضعیفی </a:t>
            </a:r>
            <a:r>
              <a:rPr lang="fa-IR" b="1" dirty="0">
                <a:cs typeface="B Nazanin" panose="00000400000000000000" pitchFamily="2" charset="-78"/>
              </a:rPr>
              <a:t>است.</a:t>
            </a:r>
          </a:p>
          <a:p>
            <a:pPr algn="r" rtl="1">
              <a:buFontTx/>
              <a:buChar char="-"/>
            </a:pPr>
            <a:r>
              <a:rPr lang="fa-IR" b="1" dirty="0" smtClean="0">
                <a:cs typeface="B Nazanin" panose="00000400000000000000" pitchFamily="2" charset="-78"/>
              </a:rPr>
              <a:t> </a:t>
            </a:r>
            <a:endParaRPr lang="en-US" b="1" dirty="0">
              <a:cs typeface="B Nazanin" panose="00000400000000000000" pitchFamily="2" charset="-78"/>
            </a:endParaRPr>
          </a:p>
        </p:txBody>
      </p:sp>
    </p:spTree>
    <p:extLst>
      <p:ext uri="{BB962C8B-B14F-4D97-AF65-F5344CB8AC3E}">
        <p14:creationId xmlns:p14="http://schemas.microsoft.com/office/powerpoint/2010/main" val="3332559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41324"/>
          </a:xfrm>
        </p:spPr>
        <p:txBody>
          <a:bodyPr>
            <a:normAutofit/>
          </a:bodyPr>
          <a:lstStyle/>
          <a:p>
            <a:pPr algn="ctr"/>
            <a:r>
              <a:rPr lang="fa-IR" sz="2800" b="1" dirty="0" smtClean="0">
                <a:cs typeface="B Nazanin" panose="00000400000000000000" pitchFamily="2" charset="-78"/>
              </a:rPr>
              <a:t>پیش فرض های تجزیه و تحلیل رگرسیون</a:t>
            </a:r>
            <a:endParaRPr lang="en-US" sz="2800" b="1" dirty="0">
              <a:cs typeface="B Nazanin" panose="00000400000000000000" pitchFamily="2" charset="-78"/>
            </a:endParaRPr>
          </a:p>
        </p:txBody>
      </p:sp>
      <p:sp>
        <p:nvSpPr>
          <p:cNvPr id="3" name="Content Placeholder 2"/>
          <p:cNvSpPr>
            <a:spLocks noGrp="1"/>
          </p:cNvSpPr>
          <p:nvPr>
            <p:ph idx="1"/>
          </p:nvPr>
        </p:nvSpPr>
        <p:spPr>
          <a:xfrm>
            <a:off x="957469" y="978010"/>
            <a:ext cx="10515600" cy="5629524"/>
          </a:xfrm>
        </p:spPr>
        <p:txBody>
          <a:bodyPr/>
          <a:lstStyle/>
          <a:p>
            <a:pPr algn="r" rtl="1"/>
            <a:r>
              <a:rPr lang="fa-IR" dirty="0" smtClean="0">
                <a:solidFill>
                  <a:srgbClr val="C00000"/>
                </a:solidFill>
              </a:rPr>
              <a:t>1- </a:t>
            </a:r>
            <a:r>
              <a:rPr lang="fa-IR" b="1" dirty="0" smtClean="0">
                <a:solidFill>
                  <a:srgbClr val="C00000"/>
                </a:solidFill>
                <a:cs typeface="B Nazanin" panose="00000400000000000000" pitchFamily="2" charset="-78"/>
              </a:rPr>
              <a:t>یکنواختی واریانس ها </a:t>
            </a:r>
            <a:r>
              <a:rPr lang="en-US" b="1" dirty="0" smtClean="0">
                <a:solidFill>
                  <a:srgbClr val="C00000"/>
                </a:solidFill>
                <a:cs typeface="B Nazanin" panose="00000400000000000000" pitchFamily="2" charset="-78"/>
              </a:rPr>
              <a:t>Homoscedasticity</a:t>
            </a:r>
            <a:endParaRPr lang="en-US" b="1" dirty="0" smtClean="0">
              <a:solidFill>
                <a:srgbClr val="C00000"/>
              </a:solidFill>
              <a:cs typeface="B Nazanin" panose="00000400000000000000" pitchFamily="2" charset="-78"/>
            </a:endParaRPr>
          </a:p>
          <a:p>
            <a:pPr marL="0" indent="0" algn="r" rtl="1">
              <a:buNone/>
            </a:pPr>
            <a:r>
              <a:rPr lang="fa-IR" b="1" dirty="0" smtClean="0">
                <a:cs typeface="B Nazanin" panose="00000400000000000000" pitchFamily="2" charset="-78"/>
              </a:rPr>
              <a:t>نحوه شناسایی:</a:t>
            </a:r>
            <a:endParaRPr lang="en-US" b="1" dirty="0" smtClean="0">
              <a:cs typeface="B Nazanin" panose="00000400000000000000" pitchFamily="2" charset="-78"/>
            </a:endParaRPr>
          </a:p>
          <a:p>
            <a:pPr algn="r" rtl="1">
              <a:buFontTx/>
              <a:buChar char="-"/>
            </a:pPr>
            <a:r>
              <a:rPr lang="fa-IR" b="1" dirty="0" smtClean="0">
                <a:cs typeface="B Nazanin" panose="00000400000000000000" pitchFamily="2" charset="-78"/>
              </a:rPr>
              <a:t>توزیع باقی مانده ها یا </a:t>
            </a:r>
            <a:r>
              <a:rPr lang="en-US" b="1" dirty="0" smtClean="0">
                <a:cs typeface="B Nazanin" panose="00000400000000000000" pitchFamily="2" charset="-78"/>
              </a:rPr>
              <a:t>Residual </a:t>
            </a:r>
            <a:r>
              <a:rPr lang="en-US" b="1" dirty="0" smtClean="0">
                <a:cs typeface="B Nazanin" panose="00000400000000000000" pitchFamily="2" charset="-78"/>
              </a:rPr>
              <a:t>plot</a:t>
            </a:r>
            <a:r>
              <a:rPr lang="fa-IR" b="1" dirty="0" smtClean="0">
                <a:cs typeface="B Nazanin" panose="00000400000000000000" pitchFamily="2" charset="-78"/>
              </a:rPr>
              <a:t> </a:t>
            </a:r>
            <a:endParaRPr lang="en-US" b="1" dirty="0" smtClean="0">
              <a:cs typeface="B Nazanin" panose="00000400000000000000" pitchFamily="2" charset="-78"/>
            </a:endParaRPr>
          </a:p>
          <a:p>
            <a:pPr algn="r" rtl="1">
              <a:buFontTx/>
              <a:buChar char="-"/>
            </a:pPr>
            <a:r>
              <a:rPr lang="fa-IR" b="1" dirty="0" smtClean="0">
                <a:cs typeface="B Nazanin" panose="00000400000000000000" pitchFamily="2" charset="-78"/>
              </a:rPr>
              <a:t>آزمون های لون و </a:t>
            </a:r>
            <a:r>
              <a:rPr lang="fa-IR" b="1" dirty="0" smtClean="0">
                <a:cs typeface="B Nazanin" panose="00000400000000000000" pitchFamily="2" charset="-78"/>
              </a:rPr>
              <a:t>بارتلت در صورت تکرار متغیر وابسته برای هر مقدار متغیر مستقل </a:t>
            </a:r>
          </a:p>
          <a:p>
            <a:pPr algn="r" rtl="1">
              <a:buFontTx/>
              <a:buChar char="-"/>
            </a:pPr>
            <a:endParaRPr lang="fa-IR" b="1" dirty="0">
              <a:cs typeface="B Nazanin" panose="00000400000000000000" pitchFamily="2" charset="-78"/>
            </a:endParaRPr>
          </a:p>
          <a:p>
            <a:pPr algn="r" rtl="1">
              <a:buFontTx/>
              <a:buChar char="-"/>
            </a:pPr>
            <a:endParaRPr lang="fa-IR" b="1" dirty="0" smtClean="0">
              <a:cs typeface="B Nazanin" panose="00000400000000000000" pitchFamily="2" charset="-78"/>
            </a:endParaRPr>
          </a:p>
          <a:p>
            <a:pPr marL="0" indent="0">
              <a:buNone/>
            </a:pPr>
            <a:endParaRPr lang="en-US" dirty="0" smtClean="0"/>
          </a:p>
          <a:p>
            <a:pPr marL="0" indent="0">
              <a:buNone/>
            </a:pPr>
            <a:r>
              <a:rPr lang="en-US" dirty="0" smtClean="0"/>
              <a:t>             e                                               </a:t>
            </a:r>
            <a:r>
              <a:rPr lang="en-US" dirty="0" err="1" smtClean="0"/>
              <a:t>e</a:t>
            </a:r>
            <a:r>
              <a:rPr lang="en-US" dirty="0" smtClean="0"/>
              <a:t> </a:t>
            </a:r>
            <a:endParaRPr lang="en-US" dirty="0"/>
          </a:p>
          <a:p>
            <a:pPr marL="0" indent="0">
              <a:buNone/>
            </a:pPr>
            <a:endParaRPr lang="en-US" dirty="0" smtClean="0"/>
          </a:p>
          <a:p>
            <a:pPr marL="0" indent="0">
              <a:buNone/>
            </a:pPr>
            <a:endParaRPr lang="en-US" dirty="0"/>
          </a:p>
          <a:p>
            <a:pPr marL="0" indent="0">
              <a:buNone/>
            </a:pPr>
            <a:r>
              <a:rPr lang="en-US" dirty="0" smtClean="0"/>
              <a:t>                                    X                                                    </a:t>
            </a:r>
            <a:r>
              <a:rPr lang="en-US" dirty="0" err="1" smtClean="0"/>
              <a:t>X</a:t>
            </a:r>
            <a:endParaRPr lang="en-US" dirty="0" smtClean="0"/>
          </a:p>
          <a:p>
            <a:pPr marL="0" indent="0" algn="r" rtl="1">
              <a:buNone/>
            </a:pPr>
            <a:endParaRPr lang="en-US" dirty="0"/>
          </a:p>
        </p:txBody>
      </p:sp>
      <p:cxnSp>
        <p:nvCxnSpPr>
          <p:cNvPr id="5" name="Straight Connector 4"/>
          <p:cNvCxnSpPr/>
          <p:nvPr/>
        </p:nvCxnSpPr>
        <p:spPr>
          <a:xfrm>
            <a:off x="2560320" y="5740842"/>
            <a:ext cx="30771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552369" y="3729162"/>
            <a:ext cx="0" cy="2027582"/>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077155" y="4476584"/>
            <a:ext cx="2282024" cy="63610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a:t>
            </a:r>
          </a:p>
          <a:p>
            <a:pPr algn="ctr"/>
            <a:r>
              <a:rPr lang="en-US" dirty="0" smtClean="0">
                <a:solidFill>
                  <a:srgbClr val="C00000"/>
                </a:solidFill>
              </a:rPr>
              <a:t>……………………………….</a:t>
            </a:r>
            <a:endParaRPr lang="en-US" dirty="0">
              <a:solidFill>
                <a:srgbClr val="C00000"/>
              </a:solidFill>
            </a:endParaRPr>
          </a:p>
        </p:txBody>
      </p:sp>
      <p:cxnSp>
        <p:nvCxnSpPr>
          <p:cNvPr id="16" name="Straight Connector 15"/>
          <p:cNvCxnSpPr/>
          <p:nvPr/>
        </p:nvCxnSpPr>
        <p:spPr>
          <a:xfrm flipV="1">
            <a:off x="6504167" y="5669280"/>
            <a:ext cx="3474720" cy="159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464410" y="3593990"/>
            <a:ext cx="71562" cy="21229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291346" y="3172570"/>
            <a:ext cx="1733385" cy="1216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275444" y="4428877"/>
            <a:ext cx="1852654" cy="779228"/>
          </a:xfrm>
          <a:prstGeom prst="line">
            <a:avLst/>
          </a:prstGeom>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8873656" y="3140766"/>
            <a:ext cx="492982" cy="2067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0199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054" y="691763"/>
            <a:ext cx="10515600" cy="5740842"/>
          </a:xfrm>
        </p:spPr>
        <p:txBody>
          <a:bodyPr>
            <a:normAutofit fontScale="92500"/>
          </a:bodyPr>
          <a:lstStyle/>
          <a:p>
            <a:pPr marL="0" indent="0" algn="r" rtl="1">
              <a:buNone/>
            </a:pPr>
            <a:r>
              <a:rPr lang="fa-IR" b="1" dirty="0" smtClean="0">
                <a:solidFill>
                  <a:srgbClr val="C00000"/>
                </a:solidFill>
                <a:cs typeface="B Nazanin" panose="00000400000000000000" pitchFamily="2" charset="-78"/>
              </a:rPr>
              <a:t>کنترل غیر یکنواختی واریانس ها  </a:t>
            </a:r>
            <a:r>
              <a:rPr lang="en-US" b="1" dirty="0" smtClean="0">
                <a:solidFill>
                  <a:srgbClr val="C00000"/>
                </a:solidFill>
                <a:cs typeface="B Nazanin" panose="00000400000000000000" pitchFamily="2" charset="-78"/>
              </a:rPr>
              <a:t>heteroscedasticity</a:t>
            </a:r>
            <a:endParaRPr lang="fa-IR" b="1" dirty="0" smtClean="0">
              <a:solidFill>
                <a:srgbClr val="C00000"/>
              </a:solidFill>
              <a:cs typeface="B Nazanin" panose="00000400000000000000" pitchFamily="2" charset="-78"/>
            </a:endParaRPr>
          </a:p>
          <a:p>
            <a:pPr algn="r" rtl="1">
              <a:buFontTx/>
              <a:buChar char="-"/>
            </a:pPr>
            <a:r>
              <a:rPr lang="fa-IR" b="1" dirty="0" smtClean="0">
                <a:cs typeface="B Nazanin" panose="00000400000000000000" pitchFamily="2" charset="-78"/>
              </a:rPr>
              <a:t>تبدیل داده ها در صورت عدم وجود تکرار</a:t>
            </a:r>
          </a:p>
          <a:p>
            <a:pPr algn="r" rtl="1">
              <a:buFontTx/>
              <a:buChar char="-"/>
            </a:pPr>
            <a:r>
              <a:rPr lang="fa-IR" b="1" dirty="0" smtClean="0">
                <a:cs typeface="B Nazanin" panose="00000400000000000000" pitchFamily="2" charset="-78"/>
              </a:rPr>
              <a:t>استفاده از روش کمترین مربعات وزنی</a:t>
            </a:r>
            <a:r>
              <a:rPr lang="en-US" b="1" dirty="0" smtClean="0">
                <a:cs typeface="B Nazanin" panose="00000400000000000000" pitchFamily="2" charset="-78"/>
              </a:rPr>
              <a:t>   Weighted Least Squares= WLS</a:t>
            </a:r>
            <a:r>
              <a:rPr lang="fa-IR" b="1" dirty="0" smtClean="0">
                <a:cs typeface="B Nazanin" panose="00000400000000000000" pitchFamily="2" charset="-78"/>
              </a:rPr>
              <a:t> در صورت تکرار دار بودن داده ها</a:t>
            </a:r>
          </a:p>
          <a:p>
            <a:pPr marL="0" indent="0" algn="r" rtl="1">
              <a:buNone/>
            </a:pPr>
            <a:r>
              <a:rPr lang="fa-IR" b="1" dirty="0">
                <a:solidFill>
                  <a:srgbClr val="C00000"/>
                </a:solidFill>
                <a:cs typeface="B Nazanin" panose="00000400000000000000" pitchFamily="2" charset="-78"/>
              </a:rPr>
              <a:t>2</a:t>
            </a:r>
            <a:r>
              <a:rPr lang="fa-IR" b="1" dirty="0" smtClean="0">
                <a:solidFill>
                  <a:srgbClr val="C00000"/>
                </a:solidFill>
                <a:cs typeface="B Nazanin" panose="00000400000000000000" pitchFamily="2" charset="-78"/>
              </a:rPr>
              <a:t>- نرمال بودن توزیع باقی مانده ها</a:t>
            </a:r>
          </a:p>
          <a:p>
            <a:pPr marL="0" indent="0" algn="r" rtl="1">
              <a:buNone/>
            </a:pPr>
            <a:r>
              <a:rPr lang="fa-IR" b="1" dirty="0" smtClean="0">
                <a:solidFill>
                  <a:srgbClr val="C00000"/>
                </a:solidFill>
                <a:cs typeface="B Nazanin" panose="00000400000000000000" pitchFamily="2" charset="-78"/>
              </a:rPr>
              <a:t>نحوه شناسایی:</a:t>
            </a:r>
          </a:p>
          <a:p>
            <a:pPr algn="r" rtl="1">
              <a:buFontTx/>
              <a:buChar char="-"/>
            </a:pPr>
            <a:r>
              <a:rPr lang="fa-IR" b="1" dirty="0" smtClean="0">
                <a:cs typeface="B Nazanin" panose="00000400000000000000" pitchFamily="2" charset="-78"/>
              </a:rPr>
              <a:t>آزمون کولموگروف-اسمیرنوف: برای داده های بیش از 2000</a:t>
            </a:r>
          </a:p>
          <a:p>
            <a:pPr algn="r" rtl="1">
              <a:buFontTx/>
              <a:buChar char="-"/>
            </a:pPr>
            <a:r>
              <a:rPr lang="fa-IR" b="1" dirty="0" smtClean="0">
                <a:cs typeface="B Nazanin" panose="00000400000000000000" pitchFamily="2" charset="-78"/>
              </a:rPr>
              <a:t>آزمون شاپیرو-ویلک</a:t>
            </a:r>
          </a:p>
          <a:p>
            <a:pPr marL="0" indent="0" algn="r" rtl="1">
              <a:buNone/>
            </a:pPr>
            <a:r>
              <a:rPr lang="en-US" b="1" dirty="0" smtClean="0">
                <a:cs typeface="B Nazanin" panose="00000400000000000000" pitchFamily="2" charset="-78"/>
              </a:rPr>
              <a:t>Normal Probability Plot-</a:t>
            </a:r>
          </a:p>
          <a:p>
            <a:pPr marL="0" indent="0" algn="r" rtl="1">
              <a:buNone/>
            </a:pPr>
            <a:r>
              <a:rPr lang="fa-IR" b="1" dirty="0" smtClean="0">
                <a:solidFill>
                  <a:srgbClr val="FF0000"/>
                </a:solidFill>
                <a:cs typeface="B Nazanin" panose="00000400000000000000" pitchFamily="2" charset="-78"/>
              </a:rPr>
              <a:t>دستور </a:t>
            </a:r>
            <a:r>
              <a:rPr lang="en-US" b="1" dirty="0" smtClean="0">
                <a:solidFill>
                  <a:srgbClr val="FF0000"/>
                </a:solidFill>
                <a:cs typeface="B Nazanin" panose="00000400000000000000" pitchFamily="2" charset="-78"/>
              </a:rPr>
              <a:t>SPSS</a:t>
            </a:r>
            <a:r>
              <a:rPr lang="fa-IR" b="1" dirty="0" smtClean="0">
                <a:solidFill>
                  <a:srgbClr val="FF0000"/>
                </a:solidFill>
                <a:cs typeface="B Nazanin" panose="00000400000000000000" pitchFamily="2" charset="-78"/>
              </a:rPr>
              <a:t>:</a:t>
            </a:r>
          </a:p>
          <a:p>
            <a:pPr marL="0" indent="0" algn="l">
              <a:buNone/>
            </a:pPr>
            <a:r>
              <a:rPr lang="en-US" b="1" dirty="0" smtClean="0">
                <a:cs typeface="B Nazanin" panose="00000400000000000000" pitchFamily="2" charset="-78"/>
              </a:rPr>
              <a:t>Analyze-Descriptive statistics-Explore-Plots- Normality plots with tests</a:t>
            </a:r>
          </a:p>
          <a:p>
            <a:pPr marL="0" indent="0" algn="r">
              <a:buNone/>
            </a:pPr>
            <a:r>
              <a:rPr lang="fa-IR" b="1" dirty="0" smtClean="0">
                <a:cs typeface="B Nazanin" panose="00000400000000000000" pitchFamily="2" charset="-78"/>
              </a:rPr>
              <a:t>این دستور هر سه تست بالا را انجام می دهد.</a:t>
            </a:r>
            <a:endParaRPr lang="en-US" b="1" dirty="0">
              <a:cs typeface="B Nazanin" panose="00000400000000000000" pitchFamily="2" charset="-78"/>
            </a:endParaRPr>
          </a:p>
        </p:txBody>
      </p:sp>
    </p:spTree>
    <p:extLst>
      <p:ext uri="{BB962C8B-B14F-4D97-AF65-F5344CB8AC3E}">
        <p14:creationId xmlns:p14="http://schemas.microsoft.com/office/powerpoint/2010/main" val="2823872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TotalTime>
  <Words>1947</Words>
  <Application>Microsoft Office PowerPoint</Application>
  <PresentationFormat>Widescreen</PresentationFormat>
  <Paragraphs>284</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 Davat</vt:lpstr>
      <vt:lpstr>B Nazanin</vt:lpstr>
      <vt:lpstr>Calibri</vt:lpstr>
      <vt:lpstr>Calibri Light</vt:lpstr>
      <vt:lpstr>Times New Roman</vt:lpstr>
      <vt:lpstr>Office Theme</vt:lpstr>
      <vt:lpstr>بسمه تعالی</vt:lpstr>
      <vt:lpstr>نکاتی در مورد تجزیه و تحلیل های آماری</vt:lpstr>
      <vt:lpstr>PowerPoint Presentation</vt:lpstr>
      <vt:lpstr>PowerPoint Presentation</vt:lpstr>
      <vt:lpstr>PowerPoint Presentation</vt:lpstr>
      <vt:lpstr>PowerPoint Presentation</vt:lpstr>
      <vt:lpstr>PowerPoint Presentation</vt:lpstr>
      <vt:lpstr>پیش فرض های تجزیه و تحلیل رگرسیون</vt:lpstr>
      <vt:lpstr>PowerPoint Presentation</vt:lpstr>
      <vt:lpstr>Normal probability plot</vt:lpstr>
      <vt:lpstr>PowerPoint Presentation</vt:lpstr>
      <vt:lpstr>PowerPoint Presentation</vt:lpstr>
      <vt:lpstr>داده های پرت</vt:lpstr>
      <vt:lpstr>چند هم خطی</vt:lpstr>
      <vt:lpstr>نکاتی در مورد تجزیه واریانس</vt:lpstr>
      <vt:lpstr>پیش فرض های تجزیه واریانس</vt:lpstr>
      <vt:lpstr>آزمون های تعقیبی Post hoc </vt:lpstr>
      <vt:lpstr>آزمایش های فاکتوریل</vt:lpstr>
      <vt:lpstr>نکاتی در باره نحوه درج یافته های تحقیق در مقالات، گزارش ها و پایان نامه ها</vt:lpstr>
      <vt:lpstr>PowerPoint Presentation</vt:lpstr>
      <vt:lpstr>PowerPoint Presentation</vt:lpstr>
      <vt:lpstr>PowerPoint Presentation</vt:lpstr>
      <vt:lpstr>PowerPoint Presentation</vt:lpstr>
      <vt:lpstr>مثال رفرانس اوریجینال</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dc:title>
  <dc:creator>Admin</dc:creator>
  <cp:lastModifiedBy>Admin</cp:lastModifiedBy>
  <cp:revision>60</cp:revision>
  <dcterms:created xsi:type="dcterms:W3CDTF">2019-12-10T19:19:44Z</dcterms:created>
  <dcterms:modified xsi:type="dcterms:W3CDTF">2019-12-11T07:31:18Z</dcterms:modified>
</cp:coreProperties>
</file>