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63" r:id="rId2"/>
    <p:sldId id="264" r:id="rId3"/>
    <p:sldId id="276" r:id="rId4"/>
    <p:sldId id="260" r:id="rId5"/>
    <p:sldId id="259" r:id="rId6"/>
    <p:sldId id="281" r:id="rId7"/>
    <p:sldId id="278" r:id="rId8"/>
    <p:sldId id="279" r:id="rId9"/>
    <p:sldId id="277" r:id="rId10"/>
    <p:sldId id="280" r:id="rId11"/>
    <p:sldId id="282" r:id="rId12"/>
    <p:sldId id="283" r:id="rId13"/>
    <p:sldId id="284" r:id="rId14"/>
    <p:sldId id="285" r:id="rId15"/>
    <p:sldId id="287" r:id="rId16"/>
    <p:sldId id="288" r:id="rId17"/>
    <p:sldId id="289" r:id="rId18"/>
    <p:sldId id="290" r:id="rId19"/>
    <p:sldId id="291" r:id="rId20"/>
    <p:sldId id="292" r:id="rId21"/>
    <p:sldId id="300" r:id="rId22"/>
    <p:sldId id="301" r:id="rId23"/>
    <p:sldId id="293" r:id="rId24"/>
    <p:sldId id="294" r:id="rId25"/>
    <p:sldId id="295" r:id="rId26"/>
    <p:sldId id="296" r:id="rId27"/>
    <p:sldId id="297" r:id="rId28"/>
    <p:sldId id="298" r:id="rId29"/>
    <p:sldId id="299" r:id="rId30"/>
    <p:sldId id="262" r:id="rId31"/>
    <p:sldId id="26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F069171-4653-4449-87E8-0A4EEAD1B4B8}" type="datetimeFigureOut">
              <a:rPr lang="fa-IR" smtClean="0"/>
              <a:t>20/04/1441</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51AE12B-D61B-43DB-BB8B-63A67D789CEF}" type="slidenum">
              <a:rPr lang="fa-IR" smtClean="0"/>
              <a:t>‹#›</a:t>
            </a:fld>
            <a:endParaRPr lang="fa-IR"/>
          </a:p>
        </p:txBody>
      </p:sp>
    </p:spTree>
    <p:extLst>
      <p:ext uri="{BB962C8B-B14F-4D97-AF65-F5344CB8AC3E}">
        <p14:creationId xmlns:p14="http://schemas.microsoft.com/office/powerpoint/2010/main" val="3557771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E9D6A9-FC9C-4485-8831-C25FAC715E60}" type="slidenum">
              <a:rPr lang="en-US" smtClean="0"/>
              <a:pPr/>
              <a:t>2</a:t>
            </a:fld>
            <a:endParaRPr lang="en-US"/>
          </a:p>
        </p:txBody>
      </p:sp>
    </p:spTree>
    <p:extLst>
      <p:ext uri="{BB962C8B-B14F-4D97-AF65-F5344CB8AC3E}">
        <p14:creationId xmlns:p14="http://schemas.microsoft.com/office/powerpoint/2010/main" val="312597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nlai.ir/shapa#7" TargetMode="External"/><Relationship Id="rId3" Type="http://schemas.openxmlformats.org/officeDocument/2006/relationships/hyperlink" Target="http://www.nlai.ir/shapa#2" TargetMode="External"/><Relationship Id="rId7" Type="http://schemas.openxmlformats.org/officeDocument/2006/relationships/hyperlink" Target="http://www.nlai.ir/shapa#6" TargetMode="External"/><Relationship Id="rId2" Type="http://schemas.openxmlformats.org/officeDocument/2006/relationships/hyperlink" Target="http://www.nlai.ir/shapa#1" TargetMode="External"/><Relationship Id="rId1" Type="http://schemas.openxmlformats.org/officeDocument/2006/relationships/slideLayout" Target="../slideLayouts/slideLayout2.xml"/><Relationship Id="rId6" Type="http://schemas.openxmlformats.org/officeDocument/2006/relationships/hyperlink" Target="http://www.nlai.ir/shapa#5" TargetMode="External"/><Relationship Id="rId11" Type="http://schemas.openxmlformats.org/officeDocument/2006/relationships/hyperlink" Target="http://www.nlai.ir/documents/10184/198216/%D8%B4%D8%A7%D9%BE%D8%A7-2/bdc2d3d1-0237-4977-956e-4bad8ecd67ae" TargetMode="External"/><Relationship Id="rId5" Type="http://schemas.openxmlformats.org/officeDocument/2006/relationships/hyperlink" Target="http://www.nlai.ir/shapa#4" TargetMode="External"/><Relationship Id="rId10" Type="http://schemas.openxmlformats.org/officeDocument/2006/relationships/hyperlink" Target="http://opac.nlai.ir/opac-prod/nlg/issn/request.do?command=ADD&amp;unitType=5" TargetMode="External"/><Relationship Id="rId4" Type="http://schemas.openxmlformats.org/officeDocument/2006/relationships/hyperlink" Target="http://www.nlai.ir/shapa#3" TargetMode="External"/><Relationship Id="rId9" Type="http://schemas.openxmlformats.org/officeDocument/2006/relationships/hyperlink" Target="http://www.nlai.ir/shapa#8"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sipaper.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68" y="25758"/>
            <a:ext cx="12050332" cy="6858000"/>
          </a:xfrm>
          <a:prstGeom prst="rect">
            <a:avLst/>
          </a:prstGeom>
        </p:spPr>
      </p:pic>
    </p:spTree>
    <p:extLst>
      <p:ext uri="{BB962C8B-B14F-4D97-AF65-F5344CB8AC3E}">
        <p14:creationId xmlns:p14="http://schemas.microsoft.com/office/powerpoint/2010/main" val="2762936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fa-IR" b="1" dirty="0"/>
              <a:t>پیایندها یا نشریات ادواری مشمول دریافت شاپا عبارتند از:</a:t>
            </a:r>
          </a:p>
          <a:p>
            <a:pPr marL="0" indent="0" algn="just">
              <a:buNone/>
            </a:pPr>
            <a:endParaRPr lang="fa-IR" dirty="0"/>
          </a:p>
          <a:p>
            <a:pPr marL="0" indent="0" algn="just">
              <a:buNone/>
            </a:pPr>
            <a:r>
              <a:rPr lang="fa-IR" dirty="0"/>
              <a:t>مجله، روزنامه، سالنامه (مثل گزارش‌ها، راهنماها، سالنماها)، خلاصه مذاكرات سازمان ها، صورت جلسات همایش های ادامه دار، گزارش های انجمن های علمی </a:t>
            </a:r>
            <a:r>
              <a:rPr lang="fa-IR" dirty="0" smtClean="0"/>
              <a:t>.</a:t>
            </a:r>
            <a:endParaRPr lang="fa-IR" dirty="0"/>
          </a:p>
          <a:p>
            <a:pPr marL="0" indent="0" algn="just">
              <a:buNone/>
            </a:pPr>
            <a:endParaRPr lang="fa-IR" dirty="0"/>
          </a:p>
          <a:p>
            <a:pPr marL="0" indent="0" algn="just">
              <a:buNone/>
            </a:pPr>
            <a:r>
              <a:rPr lang="fa-IR" dirty="0"/>
              <a:t>گستره شمول شاپا به پیایندهای چاپی محدود نیست، بلکه پیایندهایی که به صورت بریل یا با سایر رسانه ها از جمله شبکه پیوسته </a:t>
            </a:r>
            <a:r>
              <a:rPr lang="fa-IR" dirty="0" smtClean="0"/>
              <a:t>(</a:t>
            </a:r>
            <a:r>
              <a:rPr lang="en-US" dirty="0" smtClean="0"/>
              <a:t>(Online، </a:t>
            </a:r>
            <a:r>
              <a:rPr lang="fa-IR" dirty="0"/>
              <a:t>لوح فشرده </a:t>
            </a:r>
            <a:r>
              <a:rPr lang="fa-IR" dirty="0" smtClean="0"/>
              <a:t>(</a:t>
            </a:r>
            <a:r>
              <a:rPr lang="en-US" dirty="0" smtClean="0"/>
              <a:t>(CD-DVD، </a:t>
            </a:r>
            <a:r>
              <a:rPr lang="fa-IR" dirty="0"/>
              <a:t>ميكروفيلم، پست الكترونيك و ... منتشر می گردند، نيز مشمول آن می شوند.</a:t>
            </a:r>
          </a:p>
        </p:txBody>
      </p:sp>
      <p:sp>
        <p:nvSpPr>
          <p:cNvPr id="4" name="Title 3"/>
          <p:cNvSpPr>
            <a:spLocks noGrp="1"/>
          </p:cNvSpPr>
          <p:nvPr>
            <p:ph type="title"/>
          </p:nvPr>
        </p:nvSpPr>
        <p:spPr>
          <a:xfrm>
            <a:off x="2065387" y="753064"/>
            <a:ext cx="8911687" cy="1384995"/>
          </a:xfrm>
          <a:prstGeom prst="rect">
            <a:avLst/>
          </a:prstGeom>
        </p:spPr>
        <p:txBody>
          <a:bodyPr>
            <a:spAutoFit/>
          </a:bodyPr>
          <a:lstStyle/>
          <a:p>
            <a:pPr algn="r"/>
            <a:r>
              <a:rPr lang="fa-IR" sz="2800" dirty="0">
                <a:solidFill>
                  <a:srgbClr val="FF0000"/>
                </a:solidFill>
                <a:latin typeface="Hind"/>
                <a:cs typeface="B Titr" panose="00000700000000000000" pitchFamily="2" charset="-78"/>
              </a:rPr>
              <a:t>انواع پیایندهای مشمول دریافت شاپا</a:t>
            </a:r>
            <a:br>
              <a:rPr lang="fa-IR" sz="2800" dirty="0">
                <a:solidFill>
                  <a:srgbClr val="FF0000"/>
                </a:solidFill>
                <a:latin typeface="Hind"/>
                <a:cs typeface="B Titr" panose="00000700000000000000" pitchFamily="2" charset="-78"/>
              </a:rPr>
            </a:br>
            <a:r>
              <a:rPr lang="fa-IR" sz="2800" dirty="0">
                <a:solidFill>
                  <a:srgbClr val="FF0000"/>
                </a:solidFill>
                <a:latin typeface="Hind"/>
                <a:cs typeface="B Titr" panose="00000700000000000000" pitchFamily="2" charset="-78"/>
              </a:rPr>
              <a:t/>
            </a:r>
            <a:br>
              <a:rPr lang="fa-IR" sz="2800" dirty="0">
                <a:solidFill>
                  <a:srgbClr val="FF0000"/>
                </a:solidFill>
                <a:latin typeface="Hind"/>
                <a:cs typeface="B Titr" panose="00000700000000000000" pitchFamily="2" charset="-78"/>
              </a:rPr>
            </a:br>
            <a:endParaRPr lang="fa-IR" sz="2800" dirty="0">
              <a:solidFill>
                <a:srgbClr val="FF0000"/>
              </a:solidFill>
              <a:latin typeface="Hind"/>
              <a:cs typeface="B Titr" panose="00000700000000000000" pitchFamily="2" charset="-78"/>
            </a:endParaRPr>
          </a:p>
        </p:txBody>
      </p:sp>
    </p:spTree>
    <p:extLst>
      <p:ext uri="{BB962C8B-B14F-4D97-AF65-F5344CB8AC3E}">
        <p14:creationId xmlns:p14="http://schemas.microsoft.com/office/powerpoint/2010/main" val="3587667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fa-IR" dirty="0"/>
              <a:t>تخصیص شاپا به پیایندها از دهه 1970 میلادی در جهان و از سال 1381 هجری شمسی در ایران به عنوان وسیله‌ای برای شناسایی پیایندها آغاز شد. در ابتدا تنها به پیایندهای چاپی و سپس علاوه بر آن به پیایندهای بریل و الكترونیك در قالب لوح فشرده یا حتی نوارهای مغناطیسی شاپا تخصیص داده میشد. اما گسترش اینترنت و فناوری‌های دیجیتال و ظهور انواع جدید پیایندهای الكترونیك، عرصه شمول شاپا را از پیایندهای مذكور به تمامی منابع با انتشار مستمر </a:t>
            </a:r>
            <a:r>
              <a:rPr lang="en-US" dirty="0" smtClean="0"/>
              <a:t>Continuing resources</a:t>
            </a:r>
            <a:r>
              <a:rPr lang="fa-IR" dirty="0" smtClean="0"/>
              <a:t>گسترش </a:t>
            </a:r>
            <a:r>
              <a:rPr lang="fa-IR" dirty="0"/>
              <a:t>داد</a:t>
            </a:r>
            <a:r>
              <a:rPr lang="fa-IR" dirty="0" smtClean="0"/>
              <a:t>.</a:t>
            </a:r>
          </a:p>
          <a:p>
            <a:pPr marL="0" indent="0" algn="just">
              <a:buNone/>
            </a:pPr>
            <a:r>
              <a:rPr lang="fa-IR" dirty="0"/>
              <a:t> بنابراين، از دهه 1990 ميلادی، </a:t>
            </a:r>
            <a:r>
              <a:rPr lang="en-US" dirty="0"/>
              <a:t>ISSN </a:t>
            </a:r>
            <a:r>
              <a:rPr lang="fa-IR" dirty="0"/>
              <a:t>به انواع پيايندهای الكترونيك (مثل مجله هايی كه به صورت برخط، با </a:t>
            </a:r>
            <a:r>
              <a:rPr lang="en-US" dirty="0"/>
              <a:t>CD </a:t>
            </a:r>
            <a:r>
              <a:rPr lang="fa-IR" dirty="0"/>
              <a:t>يا </a:t>
            </a:r>
            <a:r>
              <a:rPr lang="en-US" dirty="0"/>
              <a:t>DVD </a:t>
            </a:r>
            <a:r>
              <a:rPr lang="fa-IR" dirty="0"/>
              <a:t>منتشر می شوند) و «منابع يكپارچه جاری» (</a:t>
            </a:r>
            <a:r>
              <a:rPr lang="en-US" dirty="0"/>
              <a:t>Ongoing integrating resources)، </a:t>
            </a:r>
            <a:r>
              <a:rPr lang="fa-IR" dirty="0"/>
              <a:t>يعنی منابع با انتشار مستمر كه به طور پيوسته، لاينقطع و به مدت نامحدود روزآمد می شوند و محتوای آن ها به صورت يكپارچه باقی می ماند، مثل وبگاه‌ها (وب سايت ها)، ويكی ها، و دادگان ها (پايگاه‌های اطلاعات)، اختصاص داده می شود.</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شاپا و پيايندهای الكترونيك</a:t>
            </a:r>
          </a:p>
        </p:txBody>
      </p:sp>
    </p:spTree>
    <p:extLst>
      <p:ext uri="{BB962C8B-B14F-4D97-AF65-F5344CB8AC3E}">
        <p14:creationId xmlns:p14="http://schemas.microsoft.com/office/powerpoint/2010/main" val="3014680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fa-IR" dirty="0"/>
              <a:t> ثبت </a:t>
            </a:r>
            <a:r>
              <a:rPr lang="en-US" dirty="0"/>
              <a:t>URL </a:t>
            </a:r>
            <a:r>
              <a:rPr lang="fa-IR" dirty="0"/>
              <a:t>هر پيايند برخط در پيشينه كتابشناختی آن در بانك اطلاعاتی بين المللی </a:t>
            </a:r>
            <a:r>
              <a:rPr lang="en-US" dirty="0"/>
              <a:t>ISSN ، </a:t>
            </a:r>
            <a:r>
              <a:rPr lang="fa-IR" dirty="0"/>
              <a:t>روش مؤثری برای دسترسی به آن است. علاوه بر آن، كاربران با استفاده از پيوندهای كتابشناختی ای چون «عنوان پيايند با فرمت ديگر» می توانند از وجود پيايند مورد نظر خود با فرمت های انتشار ديگر (مثلاً فرمت چاپی) آگاه شوند.</a:t>
            </a:r>
          </a:p>
          <a:p>
            <a:pPr marL="0" indent="0" algn="just">
              <a:buNone/>
            </a:pPr>
            <a:endParaRPr lang="fa-IR" dirty="0"/>
          </a:p>
          <a:p>
            <a:pPr marL="0" indent="0" algn="just">
              <a:buNone/>
            </a:pPr>
            <a:r>
              <a:rPr lang="fa-IR" dirty="0"/>
              <a:t> تا ژانويه سال 2011، بيش از 100 هزار پيايند الكترونيك، شامل 88 هزار برخط، در سراسر جهان شماره شاپا دريافت كرده اند.</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شاپا و پيايندهای الكترونيك</a:t>
            </a:r>
          </a:p>
        </p:txBody>
      </p:sp>
    </p:spTree>
    <p:extLst>
      <p:ext uri="{BB962C8B-B14F-4D97-AF65-F5344CB8AC3E}">
        <p14:creationId xmlns:p14="http://schemas.microsoft.com/office/powerpoint/2010/main" val="25226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q"/>
            </a:pPr>
            <a:endParaRPr lang="fa-IR" dirty="0"/>
          </a:p>
          <a:p>
            <a:pPr algn="just">
              <a:buFont typeface="Wingdings" panose="05000000000000000000" pitchFamily="2" charset="2"/>
              <a:buChar char="q"/>
            </a:pPr>
            <a:r>
              <a:rPr lang="fa-IR" dirty="0"/>
              <a:t>      </a:t>
            </a:r>
            <a:r>
              <a:rPr lang="fa-IR" b="1" dirty="0"/>
              <a:t>محتوای آن بیشتر متنی باشد و بر مبنای اصول روزنامه نگاری تنظیم شده باشد،</a:t>
            </a:r>
          </a:p>
          <a:p>
            <a:pPr algn="just">
              <a:buFont typeface="Wingdings" panose="05000000000000000000" pitchFamily="2" charset="2"/>
              <a:buChar char="q"/>
            </a:pPr>
            <a:r>
              <a:rPr lang="fa-IR" b="1" dirty="0"/>
              <a:t>      هیأت تحریریه‌ ای متشكل از بیش از یك نفر داشته باشد،</a:t>
            </a:r>
          </a:p>
          <a:p>
            <a:pPr algn="just">
              <a:buFont typeface="Wingdings" panose="05000000000000000000" pitchFamily="2" charset="2"/>
              <a:buChar char="q"/>
            </a:pPr>
            <a:r>
              <a:rPr lang="fa-IR" b="1" dirty="0"/>
              <a:t>      عنوان ثابتی داشته باشد (عنوان با هر بار روزآمد شدن منبع، تغییر نكند) و این عنوان به راحتی قابل مشاهده باشد.</a:t>
            </a:r>
          </a:p>
          <a:p>
            <a:pPr algn="just">
              <a:buFont typeface="Wingdings" panose="05000000000000000000" pitchFamily="2" charset="2"/>
              <a:buChar char="q"/>
            </a:pPr>
            <a:r>
              <a:rPr lang="fa-IR" b="1" dirty="0"/>
              <a:t>      در پیایندهای برخط: </a:t>
            </a:r>
            <a:r>
              <a:rPr lang="en-US" b="1" dirty="0"/>
              <a:t>URL </a:t>
            </a:r>
            <a:r>
              <a:rPr lang="fa-IR" b="1" dirty="0"/>
              <a:t>مستقل و معتبر داشته باشد (یعنی یك </a:t>
            </a:r>
            <a:r>
              <a:rPr lang="en-US" b="1" dirty="0"/>
              <a:t>URL </a:t>
            </a:r>
            <a:r>
              <a:rPr lang="fa-IR" b="1" dirty="0"/>
              <a:t>كه به خود منبع اختصاص داشته باشد.) </a:t>
            </a:r>
          </a:p>
          <a:p>
            <a:pPr algn="just">
              <a:buFont typeface="Wingdings" panose="05000000000000000000" pitchFamily="2" charset="2"/>
              <a:buChar char="q"/>
            </a:pPr>
            <a:r>
              <a:rPr lang="fa-IR" b="1" dirty="0"/>
              <a:t>      موضوع محتوای آن مشخص باشد یا مخاطبان آن از گروه موضوعی مشخصی باشند (مثل: شاعران).</a:t>
            </a:r>
          </a:p>
          <a:p>
            <a:pPr algn="just">
              <a:buFont typeface="Wingdings" panose="05000000000000000000" pitchFamily="2" charset="2"/>
              <a:buChar char="q"/>
            </a:pPr>
            <a:endParaRPr lang="fa-IR" dirty="0"/>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معيارهای پيايندهای الكترونيك برای دريافت شاپا</a:t>
            </a:r>
          </a:p>
        </p:txBody>
      </p:sp>
    </p:spTree>
    <p:extLst>
      <p:ext uri="{BB962C8B-B14F-4D97-AF65-F5344CB8AC3E}">
        <p14:creationId xmlns:p14="http://schemas.microsoft.com/office/powerpoint/2010/main" val="220216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Ø"/>
            </a:pPr>
            <a:endParaRPr lang="fa-IR" b="1" dirty="0"/>
          </a:p>
          <a:p>
            <a:pPr algn="just">
              <a:buFont typeface="Wingdings" panose="05000000000000000000" pitchFamily="2" charset="2"/>
              <a:buChar char="Ø"/>
            </a:pPr>
            <a:r>
              <a:rPr lang="fa-IR" b="1" dirty="0"/>
              <a:t>      وبگاه ها و صفحه‌های شخصی وب، روزنوشت های برخط </a:t>
            </a:r>
          </a:p>
          <a:p>
            <a:pPr algn="just">
              <a:buFont typeface="Wingdings" panose="05000000000000000000" pitchFamily="2" charset="2"/>
              <a:buChar char="Ø"/>
            </a:pPr>
            <a:r>
              <a:rPr lang="fa-IR" b="1" dirty="0"/>
              <a:t>      وبلاگ‌ها (شخصی یا گروهی) </a:t>
            </a:r>
          </a:p>
          <a:p>
            <a:pPr algn="just">
              <a:buFont typeface="Wingdings" panose="05000000000000000000" pitchFamily="2" charset="2"/>
              <a:buChar char="Ø"/>
            </a:pPr>
            <a:r>
              <a:rPr lang="fa-IR" b="1" dirty="0"/>
              <a:t>     منابعی كه به محصول خاص، به شركت، موسسه یا سازمانی اختصاص داشته باشد. (وبگاه‌های تبلیغی، تجاری، معرفی محصولات و كالاها، وبگاه‌های شركت‌ ها، مؤسسات و سازمان ها)،</a:t>
            </a:r>
          </a:p>
          <a:p>
            <a:pPr algn="just">
              <a:buFont typeface="Wingdings" panose="05000000000000000000" pitchFamily="2" charset="2"/>
              <a:buChar char="Ø"/>
            </a:pPr>
            <a:r>
              <a:rPr lang="fa-IR" b="1" dirty="0"/>
              <a:t>      منابع میرا (منابعی كه میرایی سریع آنها واضح و مشخص است.)</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موارد عدم تخصيص شاپا به منابع الكترونيك</a:t>
            </a:r>
          </a:p>
        </p:txBody>
      </p:sp>
    </p:spTree>
    <p:extLst>
      <p:ext uri="{BB962C8B-B14F-4D97-AF65-F5344CB8AC3E}">
        <p14:creationId xmlns:p14="http://schemas.microsoft.com/office/powerpoint/2010/main" val="253954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5387" y="1647204"/>
            <a:ext cx="8915400" cy="3777622"/>
          </a:xfrm>
        </p:spPr>
        <p:txBody>
          <a:bodyPr/>
          <a:lstStyle/>
          <a:p>
            <a:pPr algn="just">
              <a:buFont typeface="Wingdings" panose="05000000000000000000" pitchFamily="2" charset="2"/>
              <a:buChar char="Ø"/>
            </a:pPr>
            <a:r>
              <a:rPr lang="fa-IR" b="1" dirty="0"/>
              <a:t>شاپا رایگان است و دریافت آن هیچ هزیه ای برای ناشران ندارد!</a:t>
            </a:r>
          </a:p>
          <a:p>
            <a:pPr algn="just">
              <a:buFont typeface="Wingdings" panose="05000000000000000000" pitchFamily="2" charset="2"/>
              <a:buChar char="Ø"/>
            </a:pPr>
            <a:r>
              <a:rPr lang="fa-IR" b="1" dirty="0"/>
              <a:t>هویت بخشی جهانی به مقالات علمی تولید شده در ایران را تسهیل می كند.</a:t>
            </a:r>
          </a:p>
          <a:p>
            <a:pPr algn="just">
              <a:buFont typeface="Wingdings" panose="05000000000000000000" pitchFamily="2" charset="2"/>
              <a:buChar char="Ø"/>
            </a:pPr>
            <a:r>
              <a:rPr lang="fa-IR" b="1" dirty="0"/>
              <a:t>روش قابل اطمینانی است برای حفظ سابقه علمی و انتشاراتی یك پیایند از طریق ایجاد پیوند میان عنوان قبلی و جدید آن.</a:t>
            </a:r>
          </a:p>
          <a:p>
            <a:pPr algn="just">
              <a:buFont typeface="Wingdings" panose="05000000000000000000" pitchFamily="2" charset="2"/>
              <a:buChar char="Ø"/>
            </a:pPr>
            <a:r>
              <a:rPr lang="fa-IR" b="1" dirty="0"/>
              <a:t>استفاده از شاپا به عنوان یك روش سریع، قابل اطمینان، اقتصادی و منحصر به فرد در شناسایی پیایندها در كتابخانه ها و توسط پژوهشگران، ناشران، مراكز پخش و فروشندگان، تأثیر بسزایی در تسریع و بهبود نظام شناسایی و تبادل و خرید و فروش پیایندها صرف نظر از زبان آن ها </a:t>
            </a:r>
            <a:r>
              <a:rPr lang="fa-IR" b="1" dirty="0" smtClean="0"/>
              <a:t>دارد</a:t>
            </a:r>
          </a:p>
          <a:p>
            <a:pPr algn="just">
              <a:buFont typeface="Wingdings" panose="05000000000000000000" pitchFamily="2" charset="2"/>
              <a:buChar char="Ø"/>
            </a:pPr>
            <a:r>
              <a:rPr lang="fa-IR" b="1" dirty="0" smtClean="0"/>
              <a:t>از </a:t>
            </a:r>
            <a:r>
              <a:rPr lang="fa-IR" b="1" dirty="0"/>
              <a:t>بروز اشتباه در شناسایی پیایندهای هم نام منتشر شده در محل های مختلف پیشگیری می كند. </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امتیازهای </a:t>
            </a:r>
            <a:r>
              <a:rPr lang="fa-IR" sz="2800" dirty="0">
                <a:solidFill>
                  <a:srgbClr val="FF0000"/>
                </a:solidFill>
                <a:latin typeface="Hind"/>
                <a:cs typeface="B Titr" panose="00000700000000000000" pitchFamily="2" charset="-78"/>
              </a:rPr>
              <a:t>شاپا</a:t>
            </a:r>
          </a:p>
        </p:txBody>
      </p:sp>
      <p:sp>
        <p:nvSpPr>
          <p:cNvPr id="2" name="Rectangle 1"/>
          <p:cNvSpPr/>
          <p:nvPr/>
        </p:nvSpPr>
        <p:spPr>
          <a:xfrm>
            <a:off x="3544899" y="5424826"/>
            <a:ext cx="5899372" cy="369332"/>
          </a:xfrm>
          <a:prstGeom prst="rect">
            <a:avLst/>
          </a:prstGeom>
        </p:spPr>
        <p:txBody>
          <a:bodyPr wrap="none">
            <a:spAutoFit/>
          </a:bodyPr>
          <a:lstStyle/>
          <a:p>
            <a:r>
              <a:rPr lang="fa-IR" dirty="0"/>
              <a:t>دریافت شاپا به سادگی و طی 10 روز كاری امكان پذیر است!</a:t>
            </a:r>
          </a:p>
        </p:txBody>
      </p:sp>
    </p:spTree>
    <p:extLst>
      <p:ext uri="{BB962C8B-B14F-4D97-AF65-F5344CB8AC3E}">
        <p14:creationId xmlns:p14="http://schemas.microsoft.com/office/powerpoint/2010/main" val="22173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1981" y="1746738"/>
            <a:ext cx="8915400" cy="3777622"/>
          </a:xfrm>
        </p:spPr>
        <p:txBody>
          <a:bodyPr>
            <a:normAutofit lnSpcReduction="10000"/>
          </a:bodyPr>
          <a:lstStyle/>
          <a:p>
            <a:pPr marL="0" indent="0" algn="just">
              <a:buNone/>
            </a:pPr>
            <a:r>
              <a:rPr lang="fa-IR" b="1" dirty="0">
                <a:solidFill>
                  <a:schemeClr val="accent3"/>
                </a:solidFill>
              </a:rPr>
              <a:t>1. اگر نشريه شما چاپي است و تاكنون يك يا بيش از يك شماره آن </a:t>
            </a:r>
            <a:r>
              <a:rPr lang="fa-IR" b="1" u="sng" dirty="0">
                <a:solidFill>
                  <a:schemeClr val="accent3"/>
                </a:solidFill>
              </a:rPr>
              <a:t>منتشر شده است:</a:t>
            </a:r>
          </a:p>
          <a:p>
            <a:pPr marL="0" indent="0" algn="just">
              <a:buNone/>
            </a:pPr>
            <a:r>
              <a:rPr lang="fa-IR" b="1" dirty="0" smtClean="0"/>
              <a:t> </a:t>
            </a:r>
            <a:r>
              <a:rPr lang="fa-IR" b="1" dirty="0"/>
              <a:t>فرم درخواست شاپا را دريافت و پركنيد و پس از چاپ آن، همراه با مدارك لازم مندرج در فرم و يك نسخه از آخرين شماره نشريه به نشانی مركز ملی شاپا ارسال كنيد. در اين صورت يك شاپای قطعی به نشريه شما تعلق خواهد گرفت.</a:t>
            </a:r>
          </a:p>
          <a:p>
            <a:pPr marL="0" indent="0" algn="just">
              <a:buNone/>
            </a:pPr>
            <a:r>
              <a:rPr lang="fa-IR" b="1" dirty="0"/>
              <a:t>مدارك لازم</a:t>
            </a:r>
            <a:r>
              <a:rPr lang="fa-IR" b="1" dirty="0" smtClean="0"/>
              <a:t>:</a:t>
            </a:r>
            <a:endParaRPr lang="fa-IR" b="1" dirty="0"/>
          </a:p>
          <a:p>
            <a:pPr algn="just">
              <a:buFont typeface="Wingdings" panose="05000000000000000000" pitchFamily="2" charset="2"/>
              <a:buChar char="v"/>
            </a:pPr>
            <a:r>
              <a:rPr lang="fa-IR" b="1" dirty="0"/>
              <a:t>     فرم تكميل شده درخواست شاپا </a:t>
            </a:r>
          </a:p>
          <a:p>
            <a:pPr algn="just">
              <a:buFont typeface="Wingdings" panose="05000000000000000000" pitchFamily="2" charset="2"/>
              <a:buChar char="v"/>
            </a:pPr>
            <a:r>
              <a:rPr lang="fa-IR" b="1" dirty="0"/>
              <a:t>     يك نسخه از آخرين شماره </a:t>
            </a:r>
            <a:r>
              <a:rPr lang="fa-IR" b="1" dirty="0" smtClean="0"/>
              <a:t>نشريه</a:t>
            </a:r>
            <a:endParaRPr lang="fa-IR" b="1" dirty="0"/>
          </a:p>
          <a:p>
            <a:pPr algn="just">
              <a:buFont typeface="Wingdings" panose="05000000000000000000" pitchFamily="2" charset="2"/>
              <a:buChar char="v"/>
            </a:pPr>
            <a:r>
              <a:rPr lang="fa-IR" b="1" dirty="0"/>
              <a:t>     كپی شناسنامه صاحب امتياز (اگر صاحب امتياز شخص حقيقی است.) </a:t>
            </a:r>
          </a:p>
          <a:p>
            <a:pPr marL="0" indent="0" algn="just">
              <a:buNone/>
            </a:pPr>
            <a:r>
              <a:rPr lang="fa-IR" b="1" dirty="0"/>
              <a:t>فراموش نكنيد:</a:t>
            </a:r>
          </a:p>
          <a:p>
            <a:pPr marL="0" indent="0" algn="just">
              <a:buNone/>
            </a:pPr>
            <a:r>
              <a:rPr lang="fa-IR" b="1" dirty="0"/>
              <a:t>- ارسال اصل مجله الزامی است.</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درخواست </a:t>
            </a:r>
            <a:r>
              <a:rPr lang="fa-IR" sz="2800" dirty="0">
                <a:solidFill>
                  <a:srgbClr val="FF0000"/>
                </a:solidFill>
                <a:latin typeface="Hind"/>
                <a:cs typeface="B Titr" panose="00000700000000000000" pitchFamily="2" charset="-78"/>
              </a:rPr>
              <a:t>شاپا</a:t>
            </a:r>
          </a:p>
        </p:txBody>
      </p:sp>
      <p:pic>
        <p:nvPicPr>
          <p:cNvPr id="1026" name="Picture 2" descr="C:\Users\vista\Desktop\imag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961" y="4500563"/>
            <a:ext cx="2143125" cy="21431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126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1981" y="1746738"/>
            <a:ext cx="8915400" cy="3777622"/>
          </a:xfrm>
        </p:spPr>
        <p:txBody>
          <a:bodyPr>
            <a:normAutofit fontScale="92500" lnSpcReduction="20000"/>
          </a:bodyPr>
          <a:lstStyle/>
          <a:p>
            <a:pPr marL="0" indent="0" algn="just">
              <a:buNone/>
            </a:pPr>
            <a:r>
              <a:rPr lang="fa-IR" b="1" dirty="0">
                <a:solidFill>
                  <a:schemeClr val="accent3"/>
                </a:solidFill>
              </a:rPr>
              <a:t>2. اگر نشريه شما چاپی است ولی تا كنون </a:t>
            </a:r>
            <a:r>
              <a:rPr lang="fa-IR" b="1" u="sng" dirty="0">
                <a:solidFill>
                  <a:schemeClr val="accent3"/>
                </a:solidFill>
              </a:rPr>
              <a:t>منتشر نشده است:</a:t>
            </a:r>
          </a:p>
          <a:p>
            <a:pPr marL="0" indent="0" algn="just">
              <a:buNone/>
            </a:pPr>
            <a:endParaRPr lang="fa-IR" dirty="0"/>
          </a:p>
          <a:p>
            <a:pPr marL="0" indent="0" algn="just">
              <a:buNone/>
            </a:pPr>
            <a:r>
              <a:rPr lang="fa-IR" dirty="0"/>
              <a:t>با مراجعه به آدرس مربوطه، فرم الکترونیکی را پر و مدارك لازم را ضميمه آن كنيد. در اين صورت يك  شاپای موقت به نشريه شما تعلق خواهد گرفت. اين شاپا پس از دريافت نشريه چاپ و منتشر شده، قطعی خواهد شد.</a:t>
            </a:r>
          </a:p>
          <a:p>
            <a:pPr marL="0" indent="0" algn="just">
              <a:buNone/>
            </a:pPr>
            <a:r>
              <a:rPr lang="fa-IR" dirty="0"/>
              <a:t>مدارك لازم</a:t>
            </a:r>
            <a:r>
              <a:rPr lang="fa-IR" dirty="0" smtClean="0"/>
              <a:t>:</a:t>
            </a:r>
            <a:endParaRPr lang="fa-IR" dirty="0"/>
          </a:p>
          <a:p>
            <a:pPr marL="0" indent="0" algn="just">
              <a:buNone/>
            </a:pPr>
            <a:r>
              <a:rPr lang="fa-IR" dirty="0"/>
              <a:t>     طرح روی جلد آماده چاپ </a:t>
            </a:r>
          </a:p>
          <a:p>
            <a:pPr marL="0" indent="0" algn="just">
              <a:buNone/>
            </a:pPr>
            <a:r>
              <a:rPr lang="fa-IR" dirty="0"/>
              <a:t>     </a:t>
            </a:r>
            <a:r>
              <a:rPr lang="fa-IR" dirty="0" smtClean="0"/>
              <a:t>صفحه </a:t>
            </a:r>
            <a:r>
              <a:rPr lang="fa-IR" dirty="0"/>
              <a:t>شناسنامه نشريه (صفحه حقوقی) آماده چاپ </a:t>
            </a:r>
          </a:p>
          <a:p>
            <a:pPr marL="0" indent="0" algn="just">
              <a:buNone/>
            </a:pPr>
            <a:r>
              <a:rPr lang="fa-IR" dirty="0"/>
              <a:t>     كپی مجوز نشر </a:t>
            </a:r>
          </a:p>
          <a:p>
            <a:pPr marL="0" indent="0" algn="just">
              <a:buNone/>
            </a:pPr>
            <a:r>
              <a:rPr lang="fa-IR" dirty="0"/>
              <a:t>فراموش نكنيد:</a:t>
            </a:r>
          </a:p>
          <a:p>
            <a:pPr marL="0" indent="0" algn="just">
              <a:buNone/>
            </a:pPr>
            <a:r>
              <a:rPr lang="fa-IR" dirty="0"/>
              <a:t> پيش از اقدام به ارسال درخواست شاپا، لازم است ابتدا عضو شويد. (عضويت اشخاص حقيقی، عضويت اشخاص حقوقی)</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درخواست </a:t>
            </a:r>
            <a:r>
              <a:rPr lang="fa-IR" sz="2800" dirty="0">
                <a:solidFill>
                  <a:srgbClr val="FF0000"/>
                </a:solidFill>
                <a:latin typeface="Hind"/>
                <a:cs typeface="B Titr" panose="00000700000000000000" pitchFamily="2" charset="-78"/>
              </a:rPr>
              <a:t>شاپا</a:t>
            </a:r>
          </a:p>
        </p:txBody>
      </p:sp>
      <p:pic>
        <p:nvPicPr>
          <p:cNvPr id="2050" name="Picture 2" descr="C:\Users\vista\Desktop\images.pngذذذر.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6769" y="5087815"/>
            <a:ext cx="1763224" cy="168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23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231" y="1875690"/>
            <a:ext cx="6440242" cy="4443047"/>
          </a:xfrm>
        </p:spPr>
        <p:txBody>
          <a:bodyPr>
            <a:normAutofit/>
          </a:bodyPr>
          <a:lstStyle/>
          <a:p>
            <a:pPr marL="0" indent="0" algn="just">
              <a:buNone/>
            </a:pPr>
            <a:r>
              <a:rPr lang="fa-IR" b="1" dirty="0">
                <a:solidFill>
                  <a:schemeClr val="accent3"/>
                </a:solidFill>
              </a:rPr>
              <a:t> 3. اگر نشريه شما الكترونيكی پيوسته (</a:t>
            </a:r>
            <a:r>
              <a:rPr lang="en-US" b="1" dirty="0">
                <a:solidFill>
                  <a:schemeClr val="accent3"/>
                </a:solidFill>
              </a:rPr>
              <a:t>Online) </a:t>
            </a:r>
            <a:r>
              <a:rPr lang="fa-IR" b="1" dirty="0">
                <a:solidFill>
                  <a:schemeClr val="accent3"/>
                </a:solidFill>
              </a:rPr>
              <a:t>است:</a:t>
            </a:r>
            <a:endParaRPr lang="fa-IR" dirty="0"/>
          </a:p>
          <a:p>
            <a:pPr marL="0" indent="0" algn="just">
              <a:buNone/>
            </a:pPr>
            <a:r>
              <a:rPr lang="fa-IR" dirty="0"/>
              <a:t>كافی است به آدرس </a:t>
            </a:r>
            <a:r>
              <a:rPr lang="fa-IR" dirty="0" smtClean="0"/>
              <a:t>مربوطه (</a:t>
            </a:r>
            <a:r>
              <a:rPr lang="en-US" dirty="0"/>
              <a:t>http://opac.nlai.ir</a:t>
            </a:r>
            <a:r>
              <a:rPr lang="fa-IR" dirty="0" smtClean="0"/>
              <a:t>) </a:t>
            </a:r>
            <a:r>
              <a:rPr lang="fa-IR" dirty="0"/>
              <a:t>مراجعه و فرم الکترونیکی را پر كنيد.</a:t>
            </a:r>
          </a:p>
          <a:p>
            <a:pPr marL="0" indent="0" algn="just">
              <a:buNone/>
            </a:pPr>
            <a:endParaRPr lang="fa-IR" dirty="0" smtClean="0"/>
          </a:p>
          <a:p>
            <a:pPr marL="0" indent="0" algn="just">
              <a:buNone/>
            </a:pPr>
            <a:endParaRPr lang="fa-IR" dirty="0"/>
          </a:p>
          <a:p>
            <a:pPr marL="0" indent="0" algn="just">
              <a:buNone/>
            </a:pPr>
            <a:r>
              <a:rPr lang="fa-IR" dirty="0" smtClean="0"/>
              <a:t>فراموش </a:t>
            </a:r>
            <a:r>
              <a:rPr lang="fa-IR" dirty="0"/>
              <a:t>نكنيد</a:t>
            </a:r>
            <a:r>
              <a:rPr lang="fa-IR" dirty="0" smtClean="0"/>
              <a:t>:</a:t>
            </a:r>
            <a:endParaRPr lang="fa-IR" dirty="0"/>
          </a:p>
          <a:p>
            <a:pPr marL="0" indent="0" algn="just">
              <a:buNone/>
            </a:pPr>
            <a:r>
              <a:rPr lang="fa-IR" dirty="0"/>
              <a:t>     به نشريات الكترونيك در مرحله پيش از انتشار، شاپا تخصيص داده نمیشود</a:t>
            </a:r>
            <a:r>
              <a:rPr lang="fa-IR" dirty="0" smtClean="0"/>
              <a:t>.</a:t>
            </a:r>
            <a:endParaRPr lang="fa-IR" dirty="0"/>
          </a:p>
          <a:p>
            <a:pPr marL="0" indent="0" algn="just">
              <a:buNone/>
            </a:pPr>
            <a:r>
              <a:rPr lang="fa-IR" dirty="0"/>
              <a:t>   </a:t>
            </a:r>
            <a:r>
              <a:rPr lang="fa-IR" dirty="0" smtClean="0"/>
              <a:t>پيش </a:t>
            </a:r>
            <a:r>
              <a:rPr lang="fa-IR" dirty="0"/>
              <a:t>از اقدام به ارسال درخواست شاپا، لازم است ابتدا عضو شويد. (عضويت اشخاص حقيقی، عضويت اشخاص حقوقی)</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درخواست </a:t>
            </a:r>
            <a:r>
              <a:rPr lang="fa-IR" sz="2800" dirty="0">
                <a:solidFill>
                  <a:srgbClr val="FF0000"/>
                </a:solidFill>
                <a:latin typeface="Hind"/>
                <a:cs typeface="B Titr" panose="00000700000000000000" pitchFamily="2" charset="-78"/>
              </a:rPr>
              <a:t>شاپا</a:t>
            </a:r>
          </a:p>
        </p:txBody>
      </p:sp>
      <p:pic>
        <p:nvPicPr>
          <p:cNvPr id="3074" name="Picture 2" descr="C:\Users\vista\Desktop\Untitl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016" y="1172307"/>
            <a:ext cx="5322278" cy="403273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vista\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0285" y="5298831"/>
            <a:ext cx="2143125" cy="1289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222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4922" y="1793629"/>
            <a:ext cx="8480058" cy="4443047"/>
          </a:xfrm>
        </p:spPr>
        <p:txBody>
          <a:bodyPr>
            <a:normAutofit/>
          </a:bodyPr>
          <a:lstStyle/>
          <a:p>
            <a:pPr marL="0" indent="0" algn="just">
              <a:buNone/>
            </a:pPr>
            <a:r>
              <a:rPr lang="fa-IR" b="1" dirty="0">
                <a:solidFill>
                  <a:schemeClr val="accent3"/>
                </a:solidFill>
              </a:rPr>
              <a:t>4. برای اطلاع از نحوه درخواست شاپا برای ساير انواع پيايندها، لطفا با مركز ملی شاپا تماس بگيريد</a:t>
            </a:r>
            <a:r>
              <a:rPr lang="fa-IR" b="1" dirty="0" smtClean="0">
                <a:solidFill>
                  <a:schemeClr val="accent3"/>
                </a:solidFill>
              </a:rPr>
              <a:t>.</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درخواست </a:t>
            </a:r>
            <a:r>
              <a:rPr lang="fa-IR" sz="2800" dirty="0">
                <a:solidFill>
                  <a:srgbClr val="FF0000"/>
                </a:solidFill>
                <a:latin typeface="Hind"/>
                <a:cs typeface="B Titr" panose="00000700000000000000" pitchFamily="2" charset="-78"/>
              </a:rPr>
              <a:t>شاپا</a:t>
            </a:r>
          </a:p>
        </p:txBody>
      </p:sp>
      <p:sp>
        <p:nvSpPr>
          <p:cNvPr id="2" name="Rectangle 1"/>
          <p:cNvSpPr/>
          <p:nvPr/>
        </p:nvSpPr>
        <p:spPr>
          <a:xfrm>
            <a:off x="2086709" y="3245676"/>
            <a:ext cx="9249506" cy="1754326"/>
          </a:xfrm>
          <a:prstGeom prst="rect">
            <a:avLst/>
          </a:prstGeom>
        </p:spPr>
        <p:txBody>
          <a:bodyPr wrap="square">
            <a:spAutoFit/>
          </a:bodyPr>
          <a:lstStyle/>
          <a:p>
            <a:pPr algn="just" rtl="1"/>
            <a:r>
              <a:rPr lang="fa-IR" dirty="0"/>
              <a:t>برای ارتباط با واحد شاپا با شماره گیری 81620 - 021 و انتخاب کلید 2 به منوی «امور کتاب و کتابخانه» وارد سپس با انتخاب کلید 2، تماس شما به واحد شاپا منتقل می شود.</a:t>
            </a:r>
          </a:p>
          <a:p>
            <a:pPr algn="just" rtl="1"/>
            <a:r>
              <a:rPr lang="fa-IR" dirty="0"/>
              <a:t> </a:t>
            </a:r>
          </a:p>
          <a:p>
            <a:pPr algn="just" rtl="1"/>
            <a:endParaRPr lang="fa-IR" dirty="0"/>
          </a:p>
          <a:p>
            <a:pPr algn="just" rtl="1"/>
            <a:endParaRPr lang="fa-IR" dirty="0"/>
          </a:p>
          <a:p>
            <a:pPr algn="just" rtl="1"/>
            <a:r>
              <a:rPr lang="fa-IR" dirty="0"/>
              <a:t>پست الكترونيكی واحد شاپا </a:t>
            </a:r>
            <a:r>
              <a:rPr lang="en-US" dirty="0"/>
              <a:t>issn@nlai.ir</a:t>
            </a:r>
            <a:endParaRPr lang="fa-IR" dirty="0"/>
          </a:p>
        </p:txBody>
      </p:sp>
    </p:spTree>
    <p:extLst>
      <p:ext uri="{BB962C8B-B14F-4D97-AF65-F5344CB8AC3E}">
        <p14:creationId xmlns:p14="http://schemas.microsoft.com/office/powerpoint/2010/main" val="348542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92199" y="4470866"/>
            <a:ext cx="8199801" cy="1341063"/>
          </a:xfrm>
        </p:spPr>
        <p:txBody>
          <a:bodyPr numCol="2">
            <a:normAutofit/>
          </a:bodyPr>
          <a:lstStyle/>
          <a:p>
            <a:pPr algn="r" rtl="1">
              <a:lnSpc>
                <a:spcPct val="150000"/>
              </a:lnSpc>
            </a:pPr>
            <a:r>
              <a:rPr lang="fa-IR" sz="2400" b="1" dirty="0" smtClean="0">
                <a:cs typeface="B Titr" panose="00000700000000000000" pitchFamily="2" charset="-78"/>
              </a:rPr>
              <a:t>مدرس</a:t>
            </a:r>
            <a:r>
              <a:rPr lang="ar-SA" sz="2400" b="1" dirty="0" smtClean="0">
                <a:cs typeface="B Titr" panose="00000700000000000000" pitchFamily="2" charset="-78"/>
              </a:rPr>
              <a:t>:</a:t>
            </a:r>
            <a:r>
              <a:rPr lang="fa-IR" sz="2400" b="1" dirty="0" smtClean="0">
                <a:cs typeface="B Titr" panose="00000700000000000000" pitchFamily="2" charset="-78"/>
              </a:rPr>
              <a:t> </a:t>
            </a:r>
            <a:r>
              <a:rPr lang="fa-IR" sz="2400" b="1" dirty="0">
                <a:cs typeface="B Titr" panose="00000700000000000000" pitchFamily="2" charset="-78"/>
              </a:rPr>
              <a:t>خانم دکتر فاطمه </a:t>
            </a:r>
            <a:r>
              <a:rPr lang="fa-IR" sz="2400" b="1" dirty="0" smtClean="0">
                <a:cs typeface="B Titr" panose="00000700000000000000" pitchFamily="2" charset="-78"/>
              </a:rPr>
              <a:t>عبدوی</a:t>
            </a:r>
            <a:endParaRPr lang="en-US" sz="2400" b="1" dirty="0">
              <a:cs typeface="B Titr" panose="00000700000000000000" pitchFamily="2" charset="-78"/>
            </a:endParaRPr>
          </a:p>
        </p:txBody>
      </p:sp>
      <p:pic>
        <p:nvPicPr>
          <p:cNvPr id="7" name="Picture 6" descr="C:\Users\User\Desktop\University_of_Tabriz_logo.png"/>
          <p:cNvPicPr>
            <a:picLocks noChangeAspect="1" noChangeArrowheads="1"/>
          </p:cNvPicPr>
          <p:nvPr/>
        </p:nvPicPr>
        <p:blipFill>
          <a:blip r:embed="rId3">
            <a:grayscl/>
            <a:biLevel thresh="50000"/>
            <a:extLst>
              <a:ext uri="{28A0092B-C50C-407E-A947-70E740481C1C}">
                <a14:useLocalDpi xmlns:a14="http://schemas.microsoft.com/office/drawing/2010/main" val="0"/>
              </a:ext>
            </a:extLst>
          </a:blip>
          <a:srcRect/>
          <a:stretch>
            <a:fillRect/>
          </a:stretch>
        </p:blipFill>
        <p:spPr bwMode="auto">
          <a:xfrm>
            <a:off x="940158" y="228599"/>
            <a:ext cx="2057042" cy="2089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nvSpPr>
        <p:spPr>
          <a:xfrm>
            <a:off x="3254777" y="866729"/>
            <a:ext cx="7271554" cy="290293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lvl1pPr algn="l" defTabSz="457200" rtl="1" eaLnBrk="1" latinLnBrk="0" hangingPunct="1">
              <a:spcBef>
                <a:spcPct val="0"/>
              </a:spcBef>
              <a:buNone/>
              <a:defRPr sz="54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fa-IR" smtClean="0">
                <a:solidFill>
                  <a:schemeClr val="accent4"/>
                </a:solidFill>
                <a:cs typeface="B Titr" panose="00000700000000000000" pitchFamily="2" charset="-78"/>
              </a:rPr>
              <a:t>نحوه استفاده از سامانه شاپای سازمان اسناد و کتابخانه ملی</a:t>
            </a:r>
            <a:endParaRPr lang="fa-IR" dirty="0">
              <a:solidFill>
                <a:schemeClr val="accent4"/>
              </a:solidFill>
              <a:cs typeface="B Titr" panose="00000700000000000000" pitchFamily="2" charset="-78"/>
            </a:endParaRPr>
          </a:p>
        </p:txBody>
      </p:sp>
    </p:spTree>
    <p:extLst>
      <p:ext uri="{BB962C8B-B14F-4D97-AF65-F5344CB8AC3E}">
        <p14:creationId xmlns:p14="http://schemas.microsoft.com/office/powerpoint/2010/main" val="8470106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fa-IR" dirty="0"/>
              <a:t> 1. نامه ابلاغ شماره شاپا به نشانی پست الكترونيك (ايميل) كه در فرم درج می كنيد ارسال خواهد شد، بنابراين ارائه پست الكترونيك معتبر و فعال در فرم درخواست عضويت الزامی است.</a:t>
            </a:r>
          </a:p>
          <a:p>
            <a:pPr marL="0" indent="0" algn="just">
              <a:buNone/>
            </a:pPr>
            <a:endParaRPr lang="fa-IR" dirty="0"/>
          </a:p>
          <a:p>
            <a:pPr marL="0" indent="0" algn="just">
              <a:buNone/>
            </a:pPr>
            <a:r>
              <a:rPr lang="fa-IR" dirty="0"/>
              <a:t>2. اين عضويت فقط برای ارائه درخواست صدور شاپا معتبر است. برای بهره مندی از ساير خدمات سازمان اسناد و كتابخانه ملی، لازم است مجددا در بخش های مربوط عضو شويد.</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درخواست </a:t>
            </a:r>
            <a:r>
              <a:rPr lang="fa-IR" sz="2800" dirty="0">
                <a:solidFill>
                  <a:srgbClr val="FF0000"/>
                </a:solidFill>
                <a:latin typeface="Hind"/>
                <a:cs typeface="B Titr" panose="00000700000000000000" pitchFamily="2" charset="-78"/>
              </a:rPr>
              <a:t>عضویت در شاپا</a:t>
            </a:r>
          </a:p>
        </p:txBody>
      </p:sp>
      <p:sp>
        <p:nvSpPr>
          <p:cNvPr id="2" name="Rectangle 1"/>
          <p:cNvSpPr/>
          <p:nvPr/>
        </p:nvSpPr>
        <p:spPr>
          <a:xfrm>
            <a:off x="4185138" y="4714074"/>
            <a:ext cx="6096000" cy="923330"/>
          </a:xfrm>
          <a:prstGeom prst="rect">
            <a:avLst/>
          </a:prstGeom>
        </p:spPr>
        <p:txBody>
          <a:bodyPr>
            <a:spAutoFit/>
          </a:bodyPr>
          <a:lstStyle/>
          <a:p>
            <a:pPr marL="285750" indent="-285750" algn="r" rtl="1">
              <a:buFont typeface="Wingdings" panose="05000000000000000000" pitchFamily="2" charset="2"/>
              <a:buChar char="Ø"/>
            </a:pPr>
            <a:endParaRPr lang="fa-IR" dirty="0"/>
          </a:p>
          <a:p>
            <a:pPr marL="285750" indent="-285750" algn="r" rtl="1">
              <a:buFont typeface="Wingdings" panose="05000000000000000000" pitchFamily="2" charset="2"/>
              <a:buChar char="Ø"/>
            </a:pPr>
            <a:r>
              <a:rPr lang="fa-IR" dirty="0"/>
              <a:t>    عضویت اشخاص حقیقی</a:t>
            </a:r>
          </a:p>
          <a:p>
            <a:pPr marL="285750" indent="-285750" algn="r" rtl="1">
              <a:buFont typeface="Wingdings" panose="05000000000000000000" pitchFamily="2" charset="2"/>
              <a:buChar char="Ø"/>
            </a:pPr>
            <a:r>
              <a:rPr lang="fa-IR" dirty="0"/>
              <a:t>    عضویت اشخاص حقوقی</a:t>
            </a:r>
          </a:p>
        </p:txBody>
      </p:sp>
    </p:spTree>
    <p:extLst>
      <p:ext uri="{BB962C8B-B14F-4D97-AF65-F5344CB8AC3E}">
        <p14:creationId xmlns:p14="http://schemas.microsoft.com/office/powerpoint/2010/main" val="10617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 عضویت اشخاص حقیقی</a:t>
            </a:r>
          </a:p>
        </p:txBody>
      </p:sp>
      <p:pic>
        <p:nvPicPr>
          <p:cNvPr id="1026" name="Picture 2" descr="C:\Users\vista\Desktop\حقیق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94" y="468923"/>
            <a:ext cx="7534275" cy="617806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6096000" y="3117559"/>
            <a:ext cx="6096000" cy="307777"/>
          </a:xfrm>
          <a:prstGeom prst="rect">
            <a:avLst/>
          </a:prstGeom>
        </p:spPr>
        <p:txBody>
          <a:bodyPr>
            <a:spAutoFit/>
          </a:bodyPr>
          <a:lstStyle/>
          <a:p>
            <a:r>
              <a:rPr lang="en-US" sz="1400" dirty="0"/>
              <a:t>http://opac.nlai.ir/opac-prod/realPerson/request.do?unitType=5</a:t>
            </a:r>
            <a:endParaRPr lang="fa-IR" sz="1400" dirty="0"/>
          </a:p>
        </p:txBody>
      </p:sp>
    </p:spTree>
    <p:extLst>
      <p:ext uri="{BB962C8B-B14F-4D97-AF65-F5344CB8AC3E}">
        <p14:creationId xmlns:p14="http://schemas.microsoft.com/office/powerpoint/2010/main" val="1698935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 عضویت اشخاص </a:t>
            </a:r>
            <a:r>
              <a:rPr lang="fa-IR" sz="2800" dirty="0" smtClean="0">
                <a:solidFill>
                  <a:srgbClr val="FF0000"/>
                </a:solidFill>
                <a:latin typeface="Hind"/>
                <a:cs typeface="B Titr" panose="00000700000000000000" pitchFamily="2" charset="-78"/>
              </a:rPr>
              <a:t>حقوقی</a:t>
            </a:r>
            <a:endParaRPr lang="fa-IR" sz="2800" dirty="0">
              <a:solidFill>
                <a:srgbClr val="FF0000"/>
              </a:solidFill>
              <a:latin typeface="Hind"/>
              <a:cs typeface="B Titr" panose="00000700000000000000" pitchFamily="2" charset="-78"/>
            </a:endParaRPr>
          </a:p>
        </p:txBody>
      </p:sp>
      <p:pic>
        <p:nvPicPr>
          <p:cNvPr id="2050" name="Picture 2" descr="C:\Users\vista\Desktop\حقوق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522" y="246185"/>
            <a:ext cx="6941893" cy="60853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661330" y="3134984"/>
            <a:ext cx="6096000" cy="307777"/>
          </a:xfrm>
          <a:prstGeom prst="rect">
            <a:avLst/>
          </a:prstGeom>
        </p:spPr>
        <p:txBody>
          <a:bodyPr>
            <a:spAutoFit/>
          </a:bodyPr>
          <a:lstStyle/>
          <a:p>
            <a:r>
              <a:rPr lang="en-US" sz="1400" dirty="0"/>
              <a:t>http://opac.nlai.ir/opac-prod/legalPerson/request.do?unitType=5</a:t>
            </a:r>
            <a:endParaRPr lang="fa-IR" sz="1400" dirty="0"/>
          </a:p>
        </p:txBody>
      </p:sp>
    </p:spTree>
    <p:extLst>
      <p:ext uri="{BB962C8B-B14F-4D97-AF65-F5344CB8AC3E}">
        <p14:creationId xmlns:p14="http://schemas.microsoft.com/office/powerpoint/2010/main" val="2822912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just">
              <a:buNone/>
            </a:pPr>
            <a:r>
              <a:rPr lang="fa-IR" dirty="0"/>
              <a:t> شاپا ارتباط مستقيم و ناگسستنی با عنوان پيايند دارد، از اين روی لازم است ناشران هرگونه تغيير جزئی يا كلی در عنوان پيايند را به اطلاع مركز ملی شاپا برسانند تا نسبت به تخصيص شاپای جديد به عنوان تغيير يافته و اصلاح اطلاعات مربوط به عنوان قبلی در پايگاه اطلاعاتی بين‎المللی </a:t>
            </a:r>
            <a:r>
              <a:rPr lang="en-US" dirty="0"/>
              <a:t>ISSN </a:t>
            </a:r>
            <a:r>
              <a:rPr lang="fa-IR" dirty="0"/>
              <a:t>اقدام شود</a:t>
            </a:r>
            <a:r>
              <a:rPr lang="fa-IR" dirty="0" smtClean="0"/>
              <a:t>.</a:t>
            </a:r>
          </a:p>
          <a:p>
            <a:pPr marL="0" indent="0" algn="just">
              <a:buNone/>
            </a:pPr>
            <a:r>
              <a:rPr lang="fa-IR" dirty="0"/>
              <a:t> به طور كلی در موارد زير بايد شاپای جديد تقاضا شود</a:t>
            </a:r>
            <a:r>
              <a:rPr lang="fa-IR" dirty="0" smtClean="0"/>
              <a:t>:</a:t>
            </a:r>
          </a:p>
          <a:p>
            <a:pPr marL="0" indent="0" algn="just">
              <a:buNone/>
            </a:pPr>
            <a:r>
              <a:rPr lang="fa-IR" dirty="0"/>
              <a:t>1. وقتي پيايند علاوه بر فرم چاپی در قالب رسانه ای ديگر خواه با همان عنوان يا با عنوانی ديگر منتشر شود، برای رسانه جديد بايد شاپای جديد تقاضا شود:         </a:t>
            </a:r>
          </a:p>
          <a:p>
            <a:pPr marL="0" indent="0" algn="just">
              <a:buNone/>
            </a:pPr>
            <a:r>
              <a:rPr lang="fa-IR" dirty="0"/>
              <a:t>مثال:      سمرقند (چاپی): </a:t>
            </a:r>
            <a:r>
              <a:rPr lang="en-US" dirty="0"/>
              <a:t>ISSN 1735-0018                       </a:t>
            </a:r>
          </a:p>
          <a:p>
            <a:pPr marL="0" indent="0" algn="just">
              <a:buNone/>
            </a:pPr>
            <a:r>
              <a:rPr lang="en-US" dirty="0"/>
              <a:t>            </a:t>
            </a:r>
            <a:r>
              <a:rPr lang="fa-IR" dirty="0"/>
              <a:t>سمرقند (الكترونيك پيوسته): </a:t>
            </a:r>
            <a:r>
              <a:rPr lang="en-US" dirty="0"/>
              <a:t>ISSN 1735-0075</a:t>
            </a:r>
          </a:p>
          <a:p>
            <a:pPr marL="0" indent="0" algn="just">
              <a:buNone/>
            </a:pPr>
            <a:endParaRPr lang="en-US" dirty="0"/>
          </a:p>
          <a:p>
            <a:pPr marL="0" indent="0" algn="just">
              <a:buNone/>
            </a:pPr>
            <a:r>
              <a:rPr lang="en-US" dirty="0" smtClean="0"/>
              <a:t>2</a:t>
            </a:r>
            <a:r>
              <a:rPr lang="fa-IR" dirty="0" smtClean="0"/>
              <a:t>اگر </a:t>
            </a:r>
            <a:r>
              <a:rPr lang="fa-IR" dirty="0"/>
              <a:t>پيايندی به دو زبان به صورت جداگانه انتشار يابد، برای هر يك بايد شاپای جداگانه درخواست گردد:      </a:t>
            </a:r>
          </a:p>
          <a:p>
            <a:pPr marL="0" indent="0" algn="just">
              <a:buNone/>
            </a:pPr>
            <a:r>
              <a:rPr lang="fa-IR" dirty="0"/>
              <a:t>مثال:      روند اقتصادی: </a:t>
            </a:r>
            <a:r>
              <a:rPr lang="en-US" dirty="0"/>
              <a:t>ISSN 1735-0042                       </a:t>
            </a:r>
          </a:p>
          <a:p>
            <a:pPr marL="0" indent="0" algn="just">
              <a:buNone/>
            </a:pPr>
            <a:r>
              <a:rPr lang="en-US" dirty="0"/>
              <a:t>            Economic trends: ISSN 1735-0050</a:t>
            </a:r>
            <a:endParaRPr lang="fa-IR" dirty="0"/>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شرايط </a:t>
            </a:r>
            <a:r>
              <a:rPr lang="fa-IR" sz="2800" dirty="0">
                <a:solidFill>
                  <a:srgbClr val="FF0000"/>
                </a:solidFill>
                <a:latin typeface="Hind"/>
                <a:cs typeface="B Titr" panose="00000700000000000000" pitchFamily="2" charset="-78"/>
              </a:rPr>
              <a:t>تغيير شاپا</a:t>
            </a:r>
          </a:p>
        </p:txBody>
      </p:sp>
    </p:spTree>
    <p:extLst>
      <p:ext uri="{BB962C8B-B14F-4D97-AF65-F5344CB8AC3E}">
        <p14:creationId xmlns:p14="http://schemas.microsoft.com/office/powerpoint/2010/main" val="42497587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fa-IR" dirty="0"/>
              <a:t>3. اگر پيايندی با عنوان يكسان در دو منطقه جغرافيايی منتشر شود، برای هر كدام يك شماره شاپای جداگانه دريافت می شود.   </a:t>
            </a:r>
          </a:p>
          <a:p>
            <a:pPr marL="0" indent="0" algn="just">
              <a:buNone/>
            </a:pPr>
            <a:r>
              <a:rPr lang="fa-IR" dirty="0"/>
              <a:t>مثال:      همشهری (گيلان): </a:t>
            </a:r>
            <a:r>
              <a:rPr lang="en-US" dirty="0"/>
              <a:t>ISSN 1735-6113                       </a:t>
            </a:r>
          </a:p>
          <a:p>
            <a:pPr marL="0" indent="0" algn="just">
              <a:buNone/>
            </a:pPr>
            <a:r>
              <a:rPr lang="en-US" dirty="0"/>
              <a:t>            </a:t>
            </a:r>
            <a:r>
              <a:rPr lang="fa-IR" dirty="0"/>
              <a:t>همشهری (زنجان): </a:t>
            </a:r>
            <a:r>
              <a:rPr lang="en-US" dirty="0"/>
              <a:t>ISSN 1735-6199</a:t>
            </a:r>
          </a:p>
          <a:p>
            <a:pPr marL="0" indent="0" algn="just">
              <a:buNone/>
            </a:pPr>
            <a:endParaRPr lang="en-US" dirty="0"/>
          </a:p>
          <a:p>
            <a:pPr marL="0" indent="0" algn="just">
              <a:buNone/>
            </a:pPr>
            <a:r>
              <a:rPr lang="fa-IR" dirty="0" smtClean="0"/>
              <a:t>4 اگر </a:t>
            </a:r>
            <a:r>
              <a:rPr lang="fa-IR" dirty="0"/>
              <a:t>پيايندی در ويراست های مختلف منتشر شود، مثلاً در ويراست بین المللی و ويراست داخلی، برای هركدام بايد شاپای جداگانه درخواست </a:t>
            </a:r>
            <a:r>
              <a:rPr lang="fa-IR" dirty="0" smtClean="0"/>
              <a:t>شود.</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شرايط </a:t>
            </a:r>
            <a:r>
              <a:rPr lang="fa-IR" sz="2800" dirty="0">
                <a:solidFill>
                  <a:srgbClr val="FF0000"/>
                </a:solidFill>
                <a:latin typeface="Hind"/>
                <a:cs typeface="B Titr" panose="00000700000000000000" pitchFamily="2" charset="-78"/>
              </a:rPr>
              <a:t>تغيير شاپا</a:t>
            </a:r>
          </a:p>
        </p:txBody>
      </p:sp>
    </p:spTree>
    <p:extLst>
      <p:ext uri="{BB962C8B-B14F-4D97-AF65-F5344CB8AC3E}">
        <p14:creationId xmlns:p14="http://schemas.microsoft.com/office/powerpoint/2010/main" val="3463869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027" y="1652954"/>
            <a:ext cx="8915400" cy="3777622"/>
          </a:xfrm>
        </p:spPr>
        <p:txBody>
          <a:bodyPr>
            <a:normAutofit fontScale="92500" lnSpcReduction="10000"/>
          </a:bodyPr>
          <a:lstStyle/>
          <a:p>
            <a:pPr marL="0" indent="0" algn="just">
              <a:buNone/>
            </a:pPr>
            <a:r>
              <a:rPr lang="fa-IR" dirty="0" smtClean="0"/>
              <a:t>6. </a:t>
            </a:r>
            <a:r>
              <a:rPr lang="fa-IR" dirty="0"/>
              <a:t>تجديد چاپ: اگر نشريه ای به هر دليل عيناً تجديد چاپ شود شماره شاپای جديد لازم ندارد</a:t>
            </a:r>
            <a:r>
              <a:rPr lang="fa-IR" dirty="0" smtClean="0"/>
              <a:t>. </a:t>
            </a:r>
            <a:endParaRPr lang="fa-IR" dirty="0"/>
          </a:p>
          <a:p>
            <a:pPr marL="0" indent="0" algn="just">
              <a:buNone/>
            </a:pPr>
            <a:endParaRPr lang="fa-IR" dirty="0"/>
          </a:p>
          <a:p>
            <a:pPr marL="0" indent="0" algn="just">
              <a:buNone/>
            </a:pPr>
            <a:r>
              <a:rPr lang="fa-IR" dirty="0"/>
              <a:t>7. اگر نشريه‎ای به دو قسمت مجزا تقسيم شود بايد برای هر دو شاپای جديد تقاضا شود، مگر اين كه عنوان يكی از نشريه ها همان عنوان قبلی باقی بماند كه در اين صورت فقط بايد برای قسمت دوم تقاضای شاپا شود</a:t>
            </a:r>
            <a:r>
              <a:rPr lang="fa-IR" dirty="0" smtClean="0"/>
              <a:t>.</a:t>
            </a:r>
            <a:endParaRPr lang="fa-IR" dirty="0"/>
          </a:p>
          <a:p>
            <a:pPr marL="0" indent="0" algn="just">
              <a:buNone/>
            </a:pPr>
            <a:endParaRPr lang="fa-IR" dirty="0"/>
          </a:p>
          <a:p>
            <a:pPr marL="0" indent="0" algn="just">
              <a:buNone/>
            </a:pPr>
            <a:r>
              <a:rPr lang="fa-IR" dirty="0"/>
              <a:t>8. اگر يك يا چند پيايند در هم ادغام شوند و تشكيل يك پيايند بدهند، بايد برای آن شاپای جديد تقاضا شود، مگر اين كه نام يكي از پيايندهای ادغام شده عيناً به كل تعلق گرفته باشد كه در اين صورت شاپای آن عنوان عيناً به كل تخصيص می یابد.</a:t>
            </a:r>
          </a:p>
          <a:p>
            <a:pPr marL="0" indent="0" algn="just">
              <a:buNone/>
            </a:pPr>
            <a:endParaRPr lang="fa-IR" dirty="0"/>
          </a:p>
          <a:p>
            <a:pPr marL="0" indent="0" algn="just">
              <a:buNone/>
            </a:pPr>
            <a:r>
              <a:rPr lang="fa-IR" dirty="0"/>
              <a:t>9. اگر پيايندی دارای پيوست، ضميمه، متعلقات يا نشريات وابسته است كه به طور مداوم انتشار می یابند، هر كدام از آن ها بايد دارای شاپای جداگانه باشند.</a:t>
            </a:r>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شرايط </a:t>
            </a:r>
            <a:r>
              <a:rPr lang="fa-IR" sz="2800" dirty="0">
                <a:solidFill>
                  <a:srgbClr val="FF0000"/>
                </a:solidFill>
                <a:latin typeface="Hind"/>
                <a:cs typeface="B Titr" panose="00000700000000000000" pitchFamily="2" charset="-78"/>
              </a:rPr>
              <a:t>تغيير شاپا</a:t>
            </a:r>
          </a:p>
        </p:txBody>
      </p:sp>
    </p:spTree>
    <p:extLst>
      <p:ext uri="{BB962C8B-B14F-4D97-AF65-F5344CB8AC3E}">
        <p14:creationId xmlns:p14="http://schemas.microsoft.com/office/powerpoint/2010/main" val="27216048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027" y="1652954"/>
            <a:ext cx="8915400" cy="3777622"/>
          </a:xfrm>
        </p:spPr>
        <p:txBody>
          <a:bodyPr>
            <a:normAutofit/>
          </a:bodyPr>
          <a:lstStyle/>
          <a:p>
            <a:pPr marL="0" indent="0" algn="just">
              <a:buNone/>
            </a:pPr>
            <a:r>
              <a:rPr lang="fa-IR" dirty="0"/>
              <a:t>ناشران موظفند شاپا را در محلی كه به راحتی قابل رؤیت باشد، درج كنند. این محل در انواع پیایندها از پیش تعیین شده است. شاپا باید دقیقاْ به شكل: </a:t>
            </a:r>
            <a:r>
              <a:rPr lang="en-US" dirty="0"/>
              <a:t>ISSN 0000-0000 </a:t>
            </a:r>
            <a:r>
              <a:rPr lang="fa-IR" dirty="0"/>
              <a:t>درج شود (این شماره فقط برای مثال آورده شده است و قابل استفاده نیست.)</a:t>
            </a:r>
          </a:p>
          <a:p>
            <a:pPr marL="0" indent="0" algn="just">
              <a:buNone/>
            </a:pPr>
            <a:endParaRPr lang="fa-IR" dirty="0"/>
          </a:p>
          <a:p>
            <a:pPr marL="0" indent="0" algn="just">
              <a:buNone/>
            </a:pPr>
            <a:r>
              <a:rPr lang="fa-IR" dirty="0"/>
              <a:t>برای اطلاع از شماره شاپای نشریه خود لازم است مراحل ارائه درخواست را طی كنید</a:t>
            </a:r>
            <a:r>
              <a:rPr lang="fa-IR" dirty="0" smtClean="0"/>
              <a:t>:</a:t>
            </a:r>
            <a:endParaRPr lang="fa-IR" dirty="0"/>
          </a:p>
          <a:p>
            <a:pPr algn="just">
              <a:buFont typeface="+mj-lt"/>
              <a:buAutoNum type="arabicPeriod"/>
            </a:pPr>
            <a:r>
              <a:rPr lang="fa-IR" b="1" dirty="0">
                <a:solidFill>
                  <a:srgbClr val="FF0000"/>
                </a:solidFill>
              </a:rPr>
              <a:t> </a:t>
            </a:r>
            <a:r>
              <a:rPr lang="fa-IR" b="1" dirty="0" smtClean="0">
                <a:solidFill>
                  <a:srgbClr val="FF0000"/>
                </a:solidFill>
              </a:rPr>
              <a:t>در </a:t>
            </a:r>
            <a:r>
              <a:rPr lang="fa-IR" b="1" dirty="0">
                <a:solidFill>
                  <a:srgbClr val="FF0000"/>
                </a:solidFill>
              </a:rPr>
              <a:t>پيايندهای چاپی</a:t>
            </a:r>
          </a:p>
          <a:p>
            <a:pPr algn="just">
              <a:buFont typeface="+mj-lt"/>
              <a:buAutoNum type="arabicPeriod"/>
            </a:pPr>
            <a:r>
              <a:rPr lang="fa-IR" b="1" dirty="0" smtClean="0">
                <a:solidFill>
                  <a:srgbClr val="FF0000"/>
                </a:solidFill>
              </a:rPr>
              <a:t>در </a:t>
            </a:r>
            <a:r>
              <a:rPr lang="fa-IR" b="1" dirty="0">
                <a:solidFill>
                  <a:srgbClr val="FF0000"/>
                </a:solidFill>
              </a:rPr>
              <a:t>پيايندهای </a:t>
            </a:r>
            <a:r>
              <a:rPr lang="fa-IR" b="1" dirty="0" smtClean="0">
                <a:solidFill>
                  <a:srgbClr val="FF0000"/>
                </a:solidFill>
              </a:rPr>
              <a:t>الكترونيك</a:t>
            </a:r>
            <a:endParaRPr lang="fa-IR" b="1" dirty="0">
              <a:solidFill>
                <a:srgbClr val="FF0000"/>
              </a:solidFill>
            </a:endParaRPr>
          </a:p>
          <a:p>
            <a:pPr algn="just">
              <a:buFont typeface="+mj-lt"/>
              <a:buAutoNum type="arabicPeriod"/>
            </a:pPr>
            <a:r>
              <a:rPr lang="fa-IR" b="1" dirty="0">
                <a:solidFill>
                  <a:srgbClr val="FF0000"/>
                </a:solidFill>
              </a:rPr>
              <a:t> </a:t>
            </a:r>
            <a:r>
              <a:rPr lang="fa-IR" b="1" dirty="0" smtClean="0">
                <a:solidFill>
                  <a:srgbClr val="FF0000"/>
                </a:solidFill>
              </a:rPr>
              <a:t>در </a:t>
            </a:r>
            <a:r>
              <a:rPr lang="fa-IR" b="1" dirty="0">
                <a:solidFill>
                  <a:srgbClr val="FF0000"/>
                </a:solidFill>
              </a:rPr>
              <a:t>انواع پيايندهای غيرچاپی</a:t>
            </a:r>
          </a:p>
          <a:p>
            <a:pPr marL="0" indent="0" algn="just">
              <a:buNone/>
            </a:pPr>
            <a:endParaRPr lang="fa-IR" dirty="0"/>
          </a:p>
        </p:txBody>
      </p:sp>
      <p:sp>
        <p:nvSpPr>
          <p:cNvPr id="4" name="Title 3"/>
          <p:cNvSpPr>
            <a:spLocks noGrp="1"/>
          </p:cNvSpPr>
          <p:nvPr>
            <p:ph type="title"/>
          </p:nvPr>
        </p:nvSpPr>
        <p:spPr>
          <a:xfrm>
            <a:off x="2053664" y="706172"/>
            <a:ext cx="8911687" cy="523220"/>
          </a:xfrm>
          <a:prstGeom prst="rect">
            <a:avLst/>
          </a:prstGeom>
        </p:spPr>
        <p:txBody>
          <a:bodyPr>
            <a:spAutoFit/>
          </a:bodyPr>
          <a:lstStyle/>
          <a:p>
            <a:pPr algn="r"/>
            <a:r>
              <a:rPr lang="fa-IR" sz="2800" dirty="0" smtClean="0">
                <a:solidFill>
                  <a:srgbClr val="FF0000"/>
                </a:solidFill>
                <a:latin typeface="Hind"/>
                <a:cs typeface="B Titr" panose="00000700000000000000" pitchFamily="2" charset="-78"/>
              </a:rPr>
              <a:t>شيوه </a:t>
            </a:r>
            <a:r>
              <a:rPr lang="fa-IR" sz="2800" dirty="0">
                <a:solidFill>
                  <a:srgbClr val="FF0000"/>
                </a:solidFill>
                <a:latin typeface="Hind"/>
                <a:cs typeface="B Titr" panose="00000700000000000000" pitchFamily="2" charset="-78"/>
              </a:rPr>
              <a:t>درج شاپا در پيايندها</a:t>
            </a:r>
          </a:p>
        </p:txBody>
      </p:sp>
    </p:spTree>
    <p:extLst>
      <p:ext uri="{BB962C8B-B14F-4D97-AF65-F5344CB8AC3E}">
        <p14:creationId xmlns:p14="http://schemas.microsoft.com/office/powerpoint/2010/main" val="122882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027" y="1652954"/>
            <a:ext cx="8915400" cy="3777622"/>
          </a:xfrm>
        </p:spPr>
        <p:txBody>
          <a:bodyPr>
            <a:normAutofit/>
          </a:bodyPr>
          <a:lstStyle/>
          <a:p>
            <a:pPr marL="0" indent="0" algn="just">
              <a:lnSpc>
                <a:spcPct val="200000"/>
              </a:lnSpc>
              <a:buNone/>
            </a:pPr>
            <a:r>
              <a:rPr lang="fa-IR" b="1" dirty="0"/>
              <a:t>سازمان بين المللی استاندارد </a:t>
            </a:r>
            <a:r>
              <a:rPr lang="en-US" b="1" dirty="0" smtClean="0"/>
              <a:t>ISO </a:t>
            </a:r>
            <a:r>
              <a:rPr lang="fa-IR" b="1" dirty="0" smtClean="0"/>
              <a:t> توصيه </a:t>
            </a:r>
            <a:r>
              <a:rPr lang="fa-IR" b="1" dirty="0"/>
              <a:t>می كند كه شماره شاپا هميشه همراه با چهار حرف </a:t>
            </a:r>
            <a:r>
              <a:rPr lang="en-US" b="1" dirty="0"/>
              <a:t>ISSN </a:t>
            </a:r>
            <a:r>
              <a:rPr lang="fa-IR" b="1" dirty="0"/>
              <a:t>روی همه شماره‎های نشريه چاپ شود. مناسب ترين محل برای درج اين شماره در نشريات فارسی «بالای سمت چپ جلد»، و در نشريات لاتين «بالای سمت راست جلد» نشريه است.</a:t>
            </a:r>
          </a:p>
        </p:txBody>
      </p:sp>
      <p:sp>
        <p:nvSpPr>
          <p:cNvPr id="4" name="Title 3"/>
          <p:cNvSpPr>
            <a:spLocks noGrp="1"/>
          </p:cNvSpPr>
          <p:nvPr>
            <p:ph type="title"/>
          </p:nvPr>
        </p:nvSpPr>
        <p:spPr>
          <a:xfrm>
            <a:off x="2053664" y="706172"/>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 </a:t>
            </a:r>
            <a:r>
              <a:rPr lang="fa-IR" sz="2800" dirty="0" smtClean="0">
                <a:solidFill>
                  <a:srgbClr val="FF0000"/>
                </a:solidFill>
                <a:latin typeface="Hind"/>
                <a:cs typeface="B Titr" panose="00000700000000000000" pitchFamily="2" charset="-78"/>
              </a:rPr>
              <a:t>1. در </a:t>
            </a:r>
            <a:r>
              <a:rPr lang="fa-IR" sz="2800" dirty="0">
                <a:solidFill>
                  <a:srgbClr val="FF0000"/>
                </a:solidFill>
                <a:latin typeface="Hind"/>
                <a:cs typeface="B Titr" panose="00000700000000000000" pitchFamily="2" charset="-78"/>
              </a:rPr>
              <a:t>پيايندهای چاپی</a:t>
            </a:r>
          </a:p>
        </p:txBody>
      </p:sp>
    </p:spTree>
    <p:extLst>
      <p:ext uri="{BB962C8B-B14F-4D97-AF65-F5344CB8AC3E}">
        <p14:creationId xmlns:p14="http://schemas.microsoft.com/office/powerpoint/2010/main" val="2284924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027" y="1652954"/>
            <a:ext cx="8915400" cy="3777622"/>
          </a:xfrm>
        </p:spPr>
        <p:txBody>
          <a:bodyPr>
            <a:normAutofit/>
          </a:bodyPr>
          <a:lstStyle/>
          <a:p>
            <a:pPr marL="0" indent="0" algn="just">
              <a:buNone/>
            </a:pPr>
            <a:r>
              <a:rPr lang="fa-IR" b="1" dirty="0"/>
              <a:t> در منابع الكترونيك پيوسته، شاپا بايد در اولين صفحه نمايش، نزديك عنوان و در راهنمای اصلی (</a:t>
            </a:r>
            <a:r>
              <a:rPr lang="en-US" b="1" dirty="0"/>
              <a:t>Main menu) </a:t>
            </a:r>
            <a:r>
              <a:rPr lang="fa-IR" b="1" dirty="0"/>
              <a:t>ظاهر شود.</a:t>
            </a:r>
          </a:p>
          <a:p>
            <a:pPr marL="0" indent="0" algn="just">
              <a:buNone/>
            </a:pPr>
            <a:endParaRPr lang="fa-IR" b="1" dirty="0"/>
          </a:p>
          <a:p>
            <a:pPr marL="0" indent="0" algn="just">
              <a:buNone/>
            </a:pPr>
            <a:r>
              <a:rPr lang="fa-IR" b="1" dirty="0"/>
              <a:t>در لوح فشرده درج اين شماره بر روی خود لوح و قاب آن ضروری است.</a:t>
            </a:r>
          </a:p>
        </p:txBody>
      </p:sp>
      <p:sp>
        <p:nvSpPr>
          <p:cNvPr id="4" name="Title 3"/>
          <p:cNvSpPr>
            <a:spLocks noGrp="1"/>
          </p:cNvSpPr>
          <p:nvPr>
            <p:ph type="title"/>
          </p:nvPr>
        </p:nvSpPr>
        <p:spPr>
          <a:xfrm>
            <a:off x="2053664" y="706172"/>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 </a:t>
            </a:r>
            <a:r>
              <a:rPr lang="fa-IR" sz="2800" dirty="0" smtClean="0">
                <a:solidFill>
                  <a:srgbClr val="FF0000"/>
                </a:solidFill>
                <a:latin typeface="Hind"/>
                <a:cs typeface="B Titr" panose="00000700000000000000" pitchFamily="2" charset="-78"/>
              </a:rPr>
              <a:t>2</a:t>
            </a:r>
            <a:r>
              <a:rPr lang="fa-IR" sz="2800" dirty="0">
                <a:solidFill>
                  <a:srgbClr val="FF0000"/>
                </a:solidFill>
                <a:latin typeface="Hind"/>
                <a:cs typeface="B Titr" panose="00000700000000000000" pitchFamily="2" charset="-78"/>
              </a:rPr>
              <a:t>. در پيايندهای الكترونيك</a:t>
            </a:r>
          </a:p>
        </p:txBody>
      </p:sp>
    </p:spTree>
    <p:extLst>
      <p:ext uri="{BB962C8B-B14F-4D97-AF65-F5344CB8AC3E}">
        <p14:creationId xmlns:p14="http://schemas.microsoft.com/office/powerpoint/2010/main" val="22319796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027" y="1652954"/>
            <a:ext cx="8915400" cy="3777622"/>
          </a:xfrm>
        </p:spPr>
        <p:txBody>
          <a:bodyPr>
            <a:normAutofit/>
          </a:bodyPr>
          <a:lstStyle/>
          <a:p>
            <a:pPr marL="0" indent="0" algn="just">
              <a:buNone/>
            </a:pPr>
            <a:r>
              <a:rPr lang="fa-IR" dirty="0"/>
              <a:t> ا</a:t>
            </a:r>
            <a:r>
              <a:rPr lang="fa-IR" b="1" dirty="0"/>
              <a:t>ين شماره بايد روی انواع پيايندهای غيرچاپی مثل نوار، كاست و غيره، روی تمامی محل هايی كه به آسانی قابل رؤيت باشد، چاپ شود. مثلاً روی جعبه، قاب، برچسب داخل و غيره.</a:t>
            </a:r>
          </a:p>
          <a:p>
            <a:pPr marL="0" indent="0" algn="just">
              <a:buNone/>
            </a:pPr>
            <a:endParaRPr lang="fa-IR" b="1" dirty="0"/>
          </a:p>
          <a:p>
            <a:pPr marL="0" indent="0" algn="just">
              <a:buNone/>
            </a:pPr>
            <a:r>
              <a:rPr lang="fa-IR" b="1" dirty="0"/>
              <a:t>در ميكروفيش های پيايندی، شاپا بايد در باريكه بالای فيش كه بخش معرفی ميكروفيش روی آن قرار دارد، و نيز روی برچسب ها (اگر داشته باشد) درج شود.</a:t>
            </a:r>
          </a:p>
        </p:txBody>
      </p:sp>
      <p:sp>
        <p:nvSpPr>
          <p:cNvPr id="4" name="Title 3"/>
          <p:cNvSpPr>
            <a:spLocks noGrp="1"/>
          </p:cNvSpPr>
          <p:nvPr>
            <p:ph type="title"/>
          </p:nvPr>
        </p:nvSpPr>
        <p:spPr>
          <a:xfrm>
            <a:off x="2053664" y="706172"/>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 </a:t>
            </a:r>
            <a:r>
              <a:rPr lang="fa-IR" sz="2800" dirty="0" smtClean="0">
                <a:solidFill>
                  <a:srgbClr val="FF0000"/>
                </a:solidFill>
                <a:latin typeface="Hind"/>
                <a:cs typeface="B Titr" panose="00000700000000000000" pitchFamily="2" charset="-78"/>
              </a:rPr>
              <a:t>3. </a:t>
            </a:r>
            <a:r>
              <a:rPr lang="fa-IR" sz="2800" dirty="0">
                <a:solidFill>
                  <a:srgbClr val="FF0000"/>
                </a:solidFill>
                <a:latin typeface="Hind"/>
                <a:cs typeface="B Titr" panose="00000700000000000000" pitchFamily="2" charset="-78"/>
              </a:rPr>
              <a:t>در پيايندهای غيرچاپی</a:t>
            </a:r>
          </a:p>
        </p:txBody>
      </p:sp>
    </p:spTree>
    <p:extLst>
      <p:ext uri="{BB962C8B-B14F-4D97-AF65-F5344CB8AC3E}">
        <p14:creationId xmlns:p14="http://schemas.microsoft.com/office/powerpoint/2010/main" val="20523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b="1" dirty="0" smtClean="0">
                <a:cs typeface="B Nazanin" panose="00000400000000000000" pitchFamily="2" charset="-78"/>
              </a:rPr>
              <a:t>فهرست مطالب</a:t>
            </a:r>
            <a:endParaRPr lang="fa-IR" sz="4800" b="1" dirty="0">
              <a:cs typeface="B Nazanin" panose="00000400000000000000" pitchFamily="2" charset="-78"/>
            </a:endParaRPr>
          </a:p>
        </p:txBody>
      </p:sp>
      <p:sp>
        <p:nvSpPr>
          <p:cNvPr id="3" name="Content Placeholder 2"/>
          <p:cNvSpPr>
            <a:spLocks noGrp="1"/>
          </p:cNvSpPr>
          <p:nvPr>
            <p:ph idx="1"/>
          </p:nvPr>
        </p:nvSpPr>
        <p:spPr>
          <a:xfrm>
            <a:off x="2413366" y="1805354"/>
            <a:ext cx="8915400" cy="4114800"/>
          </a:xfrm>
        </p:spPr>
        <p:txBody>
          <a:bodyPr>
            <a:normAutofit/>
          </a:bodyPr>
          <a:lstStyle/>
          <a:p>
            <a:r>
              <a:rPr lang="fa-IR" u="sng" dirty="0" smtClean="0">
                <a:solidFill>
                  <a:schemeClr val="tx1"/>
                </a:solidFill>
                <a:hlinkClick r:id="rId2"/>
              </a:rPr>
              <a:t>درباره </a:t>
            </a:r>
            <a:r>
              <a:rPr lang="fa-IR" u="sng" dirty="0">
                <a:solidFill>
                  <a:schemeClr val="tx1"/>
                </a:solidFill>
                <a:hlinkClick r:id="rId2"/>
              </a:rPr>
              <a:t>شاپا/ تعریف </a:t>
            </a:r>
            <a:r>
              <a:rPr lang="en-US" u="sng" dirty="0">
                <a:solidFill>
                  <a:schemeClr val="tx1"/>
                </a:solidFill>
                <a:hlinkClick r:id="rId2"/>
              </a:rPr>
              <a:t>ISSN</a:t>
            </a:r>
            <a:endParaRPr lang="en-US" b="1" u="sng" dirty="0">
              <a:solidFill>
                <a:schemeClr val="tx1"/>
              </a:solidFill>
            </a:endParaRPr>
          </a:p>
          <a:p>
            <a:r>
              <a:rPr lang="fa-IR" u="sng" dirty="0">
                <a:solidFill>
                  <a:schemeClr val="tx1"/>
                </a:solidFill>
                <a:hlinkClick r:id="rId3"/>
              </a:rPr>
              <a:t>انواع پيايندها</a:t>
            </a:r>
            <a:endParaRPr lang="fa-IR" b="1" u="sng" dirty="0">
              <a:solidFill>
                <a:schemeClr val="tx1"/>
              </a:solidFill>
            </a:endParaRPr>
          </a:p>
          <a:p>
            <a:r>
              <a:rPr lang="fa-IR" u="sng" dirty="0">
                <a:solidFill>
                  <a:schemeClr val="tx1"/>
                </a:solidFill>
                <a:hlinkClick r:id="rId4"/>
              </a:rPr>
              <a:t>امتیازهای شاپا</a:t>
            </a:r>
            <a:endParaRPr lang="fa-IR" b="1" u="sng" dirty="0">
              <a:solidFill>
                <a:schemeClr val="tx1"/>
              </a:solidFill>
            </a:endParaRPr>
          </a:p>
          <a:p>
            <a:r>
              <a:rPr lang="fa-IR" u="sng" dirty="0">
                <a:solidFill>
                  <a:schemeClr val="tx1"/>
                </a:solidFill>
                <a:hlinkClick r:id="rId5"/>
              </a:rPr>
              <a:t>درخواست شاپا</a:t>
            </a:r>
            <a:endParaRPr lang="fa-IR" b="1" u="sng" dirty="0">
              <a:solidFill>
                <a:schemeClr val="tx1"/>
              </a:solidFill>
            </a:endParaRPr>
          </a:p>
          <a:p>
            <a:r>
              <a:rPr lang="fa-IR" u="sng" dirty="0">
                <a:solidFill>
                  <a:schemeClr val="tx1"/>
                </a:solidFill>
                <a:hlinkClick r:id="rId6"/>
              </a:rPr>
              <a:t>درخواست عضویت در شاپا</a:t>
            </a:r>
            <a:endParaRPr lang="fa-IR" b="1" u="sng" dirty="0">
              <a:solidFill>
                <a:schemeClr val="tx1"/>
              </a:solidFill>
            </a:endParaRPr>
          </a:p>
          <a:p>
            <a:r>
              <a:rPr lang="fa-IR" u="sng" dirty="0">
                <a:solidFill>
                  <a:schemeClr val="tx1"/>
                </a:solidFill>
                <a:hlinkClick r:id="rId7"/>
              </a:rPr>
              <a:t>شرايط تغيير شاپا</a:t>
            </a:r>
            <a:endParaRPr lang="fa-IR" b="1" u="sng" dirty="0">
              <a:solidFill>
                <a:schemeClr val="tx1"/>
              </a:solidFill>
            </a:endParaRPr>
          </a:p>
          <a:p>
            <a:r>
              <a:rPr lang="fa-IR" u="sng" dirty="0">
                <a:solidFill>
                  <a:schemeClr val="tx1"/>
                </a:solidFill>
                <a:hlinkClick r:id="rId8"/>
              </a:rPr>
              <a:t>شيوه درج شاپا در پيايندها</a:t>
            </a:r>
            <a:endParaRPr lang="fa-IR" b="1" u="sng" dirty="0">
              <a:solidFill>
                <a:schemeClr val="tx1"/>
              </a:solidFill>
            </a:endParaRPr>
          </a:p>
          <a:p>
            <a:r>
              <a:rPr lang="fa-IR" u="sng" dirty="0">
                <a:solidFill>
                  <a:schemeClr val="tx1"/>
                </a:solidFill>
                <a:hlinkClick r:id="rId9"/>
              </a:rPr>
              <a:t>امکان دسترسی رایگان</a:t>
            </a:r>
            <a:endParaRPr lang="fa-IR" b="1" u="sng" dirty="0">
              <a:solidFill>
                <a:schemeClr val="tx1"/>
              </a:solidFill>
            </a:endParaRPr>
          </a:p>
          <a:p>
            <a:r>
              <a:rPr lang="fa-IR" u="sng" dirty="0">
                <a:solidFill>
                  <a:schemeClr val="tx1"/>
                </a:solidFill>
                <a:hlinkClick r:id="rId10"/>
              </a:rPr>
              <a:t>جستجوی شاپا</a:t>
            </a:r>
            <a:endParaRPr lang="fa-IR" b="1" u="sng" dirty="0">
              <a:solidFill>
                <a:schemeClr val="tx1"/>
              </a:solidFill>
            </a:endParaRPr>
          </a:p>
          <a:p>
            <a:r>
              <a:rPr lang="fa-IR" u="sng" dirty="0">
                <a:solidFill>
                  <a:schemeClr val="tx1"/>
                </a:solidFill>
                <a:hlinkClick r:id="rId11"/>
              </a:rPr>
              <a:t>فرم درخواست شاپا برای نشریات چاپی</a:t>
            </a:r>
            <a:endParaRPr lang="fa-IR" b="1" u="sng" dirty="0">
              <a:solidFill>
                <a:schemeClr val="tx1"/>
              </a:solidFill>
            </a:endParaRPr>
          </a:p>
          <a:p>
            <a:pPr marL="0" indent="0">
              <a:buNone/>
            </a:pPr>
            <a:endParaRPr lang="fa-IR" u="sng" dirty="0">
              <a:solidFill>
                <a:schemeClr val="tx1"/>
              </a:solidFill>
            </a:endParaRPr>
          </a:p>
        </p:txBody>
      </p:sp>
    </p:spTree>
    <p:extLst>
      <p:ext uri="{BB962C8B-B14F-4D97-AF65-F5344CB8AC3E}">
        <p14:creationId xmlns:p14="http://schemas.microsoft.com/office/powerpoint/2010/main" val="23130646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3605" y="942184"/>
            <a:ext cx="6096000" cy="1200329"/>
          </a:xfrm>
          <a:prstGeom prst="rect">
            <a:avLst/>
          </a:prstGeom>
        </p:spPr>
        <p:txBody>
          <a:bodyPr>
            <a:spAutoFit/>
          </a:bodyPr>
          <a:lstStyle/>
          <a:p>
            <a:pPr algn="ctr"/>
            <a:r>
              <a:rPr lang="fa-IR" sz="3600" b="1" dirty="0">
                <a:solidFill>
                  <a:schemeClr val="accent4"/>
                </a:solidFill>
                <a:latin typeface="B Nazanin,Bold"/>
              </a:rPr>
              <a:t>مسیر دریافت مجوز انتشار مجله </a:t>
            </a:r>
            <a:r>
              <a:rPr lang="fa-IR" sz="3600" b="1" dirty="0" smtClean="0">
                <a:solidFill>
                  <a:schemeClr val="accent4"/>
                </a:solidFill>
                <a:latin typeface="B Nazanin,Bold"/>
              </a:rPr>
              <a:t>علمی</a:t>
            </a:r>
            <a:endParaRPr lang="fa-IR" sz="3600" dirty="0">
              <a:solidFill>
                <a:schemeClr val="accent4"/>
              </a:solidFill>
            </a:endParaRPr>
          </a:p>
        </p:txBody>
      </p:sp>
      <p:sp>
        <p:nvSpPr>
          <p:cNvPr id="3" name="Rectangle 2"/>
          <p:cNvSpPr/>
          <p:nvPr/>
        </p:nvSpPr>
        <p:spPr>
          <a:xfrm>
            <a:off x="1387826" y="2289056"/>
            <a:ext cx="9507700" cy="3693319"/>
          </a:xfrm>
          <a:prstGeom prst="rect">
            <a:avLst/>
          </a:prstGeom>
        </p:spPr>
        <p:txBody>
          <a:bodyPr wrap="square">
            <a:spAutoFit/>
          </a:bodyPr>
          <a:lstStyle/>
          <a:p>
            <a:pPr algn="just" rtl="1"/>
            <a:r>
              <a:rPr lang="fa-IR" b="1" dirty="0" smtClean="0">
                <a:latin typeface="B Nazanin,Bold"/>
              </a:rPr>
              <a:t>1.طرح </a:t>
            </a:r>
            <a:r>
              <a:rPr lang="fa-IR" b="1" dirty="0">
                <a:latin typeface="B Nazanin,Bold"/>
              </a:rPr>
              <a:t>در جلسه گروه/ گروه های ذی </a:t>
            </a:r>
            <a:r>
              <a:rPr lang="fa-IR" b="1" dirty="0" smtClean="0">
                <a:latin typeface="B Nazanin,Bold"/>
              </a:rPr>
              <a:t>ربط:</a:t>
            </a:r>
          </a:p>
          <a:p>
            <a:pPr algn="just" rtl="1"/>
            <a:r>
              <a:rPr lang="fa-IR" dirty="0"/>
              <a:t>به منظور تعیین ضرورت و اهمیت تاسیس نشریه، موضوع، حوزه و </a:t>
            </a:r>
            <a:r>
              <a:rPr lang="fa-IR" dirty="0" smtClean="0"/>
              <a:t>زمینه </a:t>
            </a:r>
            <a:r>
              <a:rPr lang="fa-IR" dirty="0"/>
              <a:t>انتشار، اهداف، </a:t>
            </a:r>
            <a:r>
              <a:rPr lang="fa-IR" dirty="0" smtClean="0"/>
              <a:t>چشم </a:t>
            </a:r>
            <a:r>
              <a:rPr lang="fa-IR" dirty="0"/>
              <a:t>انداز و معرفی ارکان نشریه یا فراخوان برای عضوگیری مطابق آخرین آیین نامه تعیین </a:t>
            </a:r>
            <a:r>
              <a:rPr lang="fa-IR" dirty="0" smtClean="0"/>
              <a:t>اعتبار نشریات </a:t>
            </a:r>
            <a:r>
              <a:rPr lang="fa-IR" dirty="0"/>
              <a:t>علمی در وزارت علوم تحقیقات فناوری؛ سپس تجمیع مدارک لازم </a:t>
            </a:r>
            <a:r>
              <a:rPr lang="fa-IR" dirty="0" smtClean="0"/>
              <a:t>(فرم </a:t>
            </a:r>
            <a:r>
              <a:rPr lang="fa-IR" dirty="0"/>
              <a:t>های تکمیل شده با امضاء </a:t>
            </a:r>
            <a:r>
              <a:rPr lang="fa-IR" dirty="0" smtClean="0"/>
              <a:t>اصل، رزومه</a:t>
            </a:r>
            <a:r>
              <a:rPr lang="fa-IR" dirty="0"/>
              <a:t>، احکام و بررسی تطابق آنها با آیین نامه های وزارتی و داخلی </a:t>
            </a:r>
            <a:r>
              <a:rPr lang="fa-IR" dirty="0" smtClean="0"/>
              <a:t>دانشگاه) </a:t>
            </a:r>
            <a:r>
              <a:rPr lang="fa-IR" dirty="0"/>
              <a:t>جهت معرفی مدیر مسئول، </a:t>
            </a:r>
            <a:r>
              <a:rPr lang="fa-IR" dirty="0" smtClean="0"/>
              <a:t>اعضای تحریریه </a:t>
            </a:r>
            <a:r>
              <a:rPr lang="fa-IR" dirty="0"/>
              <a:t>و سردبیر به شورای پژوهشی دانشکده</a:t>
            </a:r>
            <a:r>
              <a:rPr lang="fa-IR" dirty="0" smtClean="0"/>
              <a:t>؛</a:t>
            </a:r>
          </a:p>
          <a:p>
            <a:pPr algn="just" rtl="1"/>
            <a:endParaRPr lang="fa-IR" dirty="0" smtClean="0"/>
          </a:p>
          <a:p>
            <a:pPr algn="just" rtl="1"/>
            <a:r>
              <a:rPr lang="fa-IR" dirty="0" smtClean="0"/>
              <a:t>2. </a:t>
            </a:r>
            <a:r>
              <a:rPr lang="fa-IR" b="1" dirty="0"/>
              <a:t>طرح در جلسه شورای پژوهشی دانشکده </a:t>
            </a:r>
            <a:r>
              <a:rPr lang="fa-IR" dirty="0"/>
              <a:t>به همراه کلیه مدارک مذکور در بند 1 و بررسی مجدد تطابق آنها </a:t>
            </a:r>
            <a:r>
              <a:rPr lang="fa-IR" dirty="0" smtClean="0"/>
              <a:t>با</a:t>
            </a:r>
            <a:r>
              <a:rPr lang="fa-IR" dirty="0"/>
              <a:t>آخرین آیین نامه های وزارتی و داخلی دانشگاه</a:t>
            </a:r>
            <a:r>
              <a:rPr lang="fa-IR" dirty="0" smtClean="0"/>
              <a:t>؛</a:t>
            </a:r>
          </a:p>
          <a:p>
            <a:pPr algn="just" rtl="1"/>
            <a:endParaRPr lang="fa-IR" dirty="0"/>
          </a:p>
          <a:p>
            <a:pPr algn="just" rtl="1"/>
            <a:r>
              <a:rPr lang="fa-IR" dirty="0" smtClean="0"/>
              <a:t>3.</a:t>
            </a:r>
            <a:r>
              <a:rPr lang="fa-IR" b="1" dirty="0" smtClean="0"/>
              <a:t>ارسال </a:t>
            </a:r>
            <a:r>
              <a:rPr lang="fa-IR" b="1" dirty="0"/>
              <a:t>درخواست توسط ریاست دانشکده/پژوهشکده </a:t>
            </a:r>
            <a:r>
              <a:rPr lang="fa-IR" dirty="0"/>
              <a:t>به معاونت پژوهشی دانشگاه و تایید صحت تطابق </a:t>
            </a:r>
            <a:r>
              <a:rPr lang="fa-IR" dirty="0" smtClean="0"/>
              <a:t>مدارک </a:t>
            </a:r>
            <a:r>
              <a:rPr lang="fa-IR" dirty="0"/>
              <a:t>ذکر شده در بند 1با آیین نامه های وزارتی و داخلی به همراه صورتجلسات گروه و دانشکده .</a:t>
            </a:r>
          </a:p>
        </p:txBody>
      </p:sp>
    </p:spTree>
    <p:extLst>
      <p:ext uri="{BB962C8B-B14F-4D97-AF65-F5344CB8AC3E}">
        <p14:creationId xmlns:p14="http://schemas.microsoft.com/office/powerpoint/2010/main" val="119105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anim calcmode="lin" valueType="num">
                                      <p:cBhvr>
                                        <p:cTn id="2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8" name="Content Placeholder 7" descr="25.jpg"/>
          <p:cNvPicPr>
            <a:picLocks noGrp="1" noChangeAspect="1"/>
          </p:cNvPicPr>
          <p:nvPr>
            <p:ph sz="quarter" idx="1"/>
          </p:nvPr>
        </p:nvPicPr>
        <p:blipFill>
          <a:blip r:embed="rId2"/>
          <a:stretch>
            <a:fillRect/>
          </a:stretch>
        </p:blipFill>
        <p:spPr>
          <a:xfrm>
            <a:off x="115910" y="0"/>
            <a:ext cx="12076090" cy="6858000"/>
          </a:xfrm>
        </p:spPr>
      </p:pic>
      <p:sp>
        <p:nvSpPr>
          <p:cNvPr id="9" name="Rectangle 8"/>
          <p:cNvSpPr/>
          <p:nvPr/>
        </p:nvSpPr>
        <p:spPr>
          <a:xfrm>
            <a:off x="5334000" y="685800"/>
            <a:ext cx="4724400" cy="707886"/>
          </a:xfrm>
          <a:prstGeom prst="rect">
            <a:avLst/>
          </a:prstGeom>
        </p:spPr>
        <p:txBody>
          <a:bodyPr wrap="square">
            <a:spAutoFit/>
          </a:bodyPr>
          <a:lstStyle/>
          <a:p>
            <a:pPr algn="ctr"/>
            <a:r>
              <a:rPr lang="fa-IR"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با</a:t>
            </a:r>
            <a:r>
              <a:rPr lang="fa-IR"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 </a:t>
            </a:r>
            <a:r>
              <a:rPr lang="fa-IR"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تشکراز</a:t>
            </a:r>
            <a:r>
              <a:rPr lang="fa-IR"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 </a:t>
            </a:r>
            <a:r>
              <a:rPr lang="fa-IR"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حسن</a:t>
            </a:r>
            <a:r>
              <a:rPr lang="fa-IR"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 </a:t>
            </a:r>
            <a:r>
              <a:rPr lang="fa-IR"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توجه</a:t>
            </a:r>
            <a:r>
              <a:rPr lang="fa-IR"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 </a:t>
            </a:r>
            <a:r>
              <a:rPr lang="fa-IR"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rPr>
              <a:t>شما </a:t>
            </a:r>
            <a:endParaRPr lang="en-US" sz="40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Titr" panose="00000700000000000000" pitchFamily="2" charset="-78"/>
            </a:endParaRPr>
          </a:p>
        </p:txBody>
      </p:sp>
      <p:sp>
        <p:nvSpPr>
          <p:cNvPr id="6" name="Slide Number Placeholder 5"/>
          <p:cNvSpPr>
            <a:spLocks noGrp="1"/>
          </p:cNvSpPr>
          <p:nvPr>
            <p:ph type="sldNum" sz="quarter" idx="12"/>
          </p:nvPr>
        </p:nvSpPr>
        <p:spPr/>
        <p:txBody>
          <a:bodyPr>
            <a:normAutofit fontScale="92500" lnSpcReduction="10000"/>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385133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9"/>
                                        </p:tgtEl>
                                        <p:attrNameLst>
                                          <p:attrName>style.color</p:attrName>
                                        </p:attrNameLst>
                                      </p:cBhvr>
                                      <p:by>
                                        <p:hsl h="-7200000" s="0" l="0"/>
                                      </p:by>
                                    </p:animClr>
                                    <p:animClr clrSpc="hsl" dir="cw">
                                      <p:cBhvr>
                                        <p:cTn id="7" dur="500" fill="hold"/>
                                        <p:tgtEl>
                                          <p:spTgt spid="9"/>
                                        </p:tgtEl>
                                        <p:attrNameLst>
                                          <p:attrName>fillcolor</p:attrName>
                                        </p:attrNameLst>
                                      </p:cBhvr>
                                      <p:by>
                                        <p:hsl h="-7200000" s="0" l="0"/>
                                      </p:by>
                                    </p:animClr>
                                    <p:animClr clrSpc="hsl" dir="cw">
                                      <p:cBhvr>
                                        <p:cTn id="8" dur="500" fill="hold"/>
                                        <p:tgtEl>
                                          <p:spTgt spid="9"/>
                                        </p:tgtEl>
                                        <p:attrNameLst>
                                          <p:attrName>stroke.color</p:attrName>
                                        </p:attrNameLst>
                                      </p:cBhvr>
                                      <p:by>
                                        <p:hsl h="-7200000" s="0" l="0"/>
                                      </p:by>
                                    </p:animClr>
                                    <p:set>
                                      <p:cBhvr>
                                        <p:cTn id="9" dur="500" fill="hold"/>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6647" y="645970"/>
            <a:ext cx="6096000" cy="523220"/>
          </a:xfrm>
          <a:prstGeom prst="rect">
            <a:avLst/>
          </a:prstGeom>
        </p:spPr>
        <p:txBody>
          <a:bodyPr>
            <a:spAutoFit/>
          </a:bodyPr>
          <a:lstStyle/>
          <a:p>
            <a:pPr algn="just" rtl="1"/>
            <a:r>
              <a:rPr lang="fa-IR" sz="2800" dirty="0" smtClean="0">
                <a:solidFill>
                  <a:srgbClr val="FF0000"/>
                </a:solidFill>
                <a:latin typeface="Hind"/>
                <a:cs typeface="B Titr" panose="00000700000000000000" pitchFamily="2" charset="-78"/>
              </a:rPr>
              <a:t>شماره </a:t>
            </a:r>
            <a:r>
              <a:rPr lang="fa-IR" sz="2800" dirty="0">
                <a:solidFill>
                  <a:srgbClr val="FF0000"/>
                </a:solidFill>
                <a:latin typeface="Hind"/>
                <a:cs typeface="B Titr" panose="00000700000000000000" pitchFamily="2" charset="-78"/>
              </a:rPr>
              <a:t>استاندارد بین‎المللی </a:t>
            </a:r>
            <a:r>
              <a:rPr lang="fa-IR" sz="2800" dirty="0" smtClean="0">
                <a:solidFill>
                  <a:srgbClr val="FF0000"/>
                </a:solidFill>
                <a:latin typeface="Hind"/>
                <a:cs typeface="B Titr" panose="00000700000000000000" pitchFamily="2" charset="-78"/>
              </a:rPr>
              <a:t>پیایندها</a:t>
            </a:r>
            <a:endParaRPr lang="fa-IR" sz="2800" dirty="0">
              <a:solidFill>
                <a:srgbClr val="FF0000"/>
              </a:solidFill>
              <a:cs typeface="B Titr" panose="00000700000000000000" pitchFamily="2" charset="-78"/>
            </a:endParaRPr>
          </a:p>
        </p:txBody>
      </p:sp>
      <p:sp>
        <p:nvSpPr>
          <p:cNvPr id="3" name="Rectangle 2"/>
          <p:cNvSpPr/>
          <p:nvPr/>
        </p:nvSpPr>
        <p:spPr>
          <a:xfrm>
            <a:off x="588135" y="1354308"/>
            <a:ext cx="6096000" cy="523220"/>
          </a:xfrm>
          <a:prstGeom prst="rect">
            <a:avLst/>
          </a:prstGeom>
        </p:spPr>
        <p:txBody>
          <a:bodyPr>
            <a:spAutoFit/>
          </a:bodyPr>
          <a:lstStyle/>
          <a:p>
            <a:pPr algn="r" rtl="1"/>
            <a:r>
              <a:rPr lang="en-US" sz="2800" b="1" dirty="0" smtClean="0">
                <a:solidFill>
                  <a:schemeClr val="accent4"/>
                </a:solidFill>
                <a:latin typeface="Arial" panose="020B0604020202020204" pitchFamily="34" charset="0"/>
                <a:cs typeface="Arial" panose="020B0604020202020204" pitchFamily="34" charset="0"/>
              </a:rPr>
              <a:t>ISSN</a:t>
            </a:r>
            <a:endParaRPr lang="fa-IR" b="1" dirty="0">
              <a:solidFill>
                <a:schemeClr val="accent4"/>
              </a:solidFill>
              <a:latin typeface="Arial" panose="020B0604020202020204" pitchFamily="34" charset="0"/>
              <a:cs typeface="Arial" panose="020B0604020202020204" pitchFamily="34" charset="0"/>
            </a:endParaRPr>
          </a:p>
        </p:txBody>
      </p:sp>
      <p:sp>
        <p:nvSpPr>
          <p:cNvPr id="4" name="Rectangle 3"/>
          <p:cNvSpPr/>
          <p:nvPr/>
        </p:nvSpPr>
        <p:spPr>
          <a:xfrm>
            <a:off x="3369971" y="1877528"/>
            <a:ext cx="6096000" cy="830997"/>
          </a:xfrm>
          <a:prstGeom prst="rect">
            <a:avLst/>
          </a:prstGeom>
        </p:spPr>
        <p:txBody>
          <a:bodyPr>
            <a:spAutoFit/>
          </a:bodyPr>
          <a:lstStyle/>
          <a:p>
            <a:r>
              <a:rPr lang="fa-IR" sz="2400" dirty="0">
                <a:solidFill>
                  <a:srgbClr val="428BCA"/>
                </a:solidFill>
                <a:latin typeface="Hind"/>
                <a:cs typeface="+mj-cs"/>
                <a:hlinkClick r:id="rId2"/>
              </a:rPr>
              <a:t> </a:t>
            </a:r>
            <a:r>
              <a:rPr lang="en-US" sz="2400" dirty="0">
                <a:solidFill>
                  <a:srgbClr val="333333"/>
                </a:solidFill>
                <a:latin typeface="Hind"/>
                <a:cs typeface="+mj-cs"/>
              </a:rPr>
              <a:t>International Standard Serial Number</a:t>
            </a:r>
            <a:r>
              <a:rPr lang="en-US" sz="2400" dirty="0">
                <a:cs typeface="+mj-cs"/>
              </a:rPr>
              <a:t/>
            </a:r>
            <a:br>
              <a:rPr lang="en-US" sz="2400" dirty="0">
                <a:cs typeface="+mj-cs"/>
              </a:rPr>
            </a:br>
            <a:endParaRPr lang="fa-IR" sz="2400" dirty="0">
              <a:cs typeface="+mj-cs"/>
            </a:endParaRPr>
          </a:p>
        </p:txBody>
      </p:sp>
      <p:sp>
        <p:nvSpPr>
          <p:cNvPr id="5" name="Rectangle 4"/>
          <p:cNvSpPr/>
          <p:nvPr/>
        </p:nvSpPr>
        <p:spPr>
          <a:xfrm>
            <a:off x="1852411" y="2708525"/>
            <a:ext cx="9131119" cy="2031325"/>
          </a:xfrm>
          <a:prstGeom prst="rect">
            <a:avLst/>
          </a:prstGeom>
        </p:spPr>
        <p:txBody>
          <a:bodyPr wrap="square">
            <a:spAutoFit/>
          </a:bodyPr>
          <a:lstStyle/>
          <a:p>
            <a:pPr algn="r" rtl="1"/>
            <a:r>
              <a:rPr lang="en-US" dirty="0" smtClean="0">
                <a:solidFill>
                  <a:srgbClr val="333333"/>
                </a:solidFill>
                <a:latin typeface="Hind"/>
              </a:rPr>
              <a:t> (</a:t>
            </a:r>
            <a:r>
              <a:rPr lang="en-US" dirty="0" smtClean="0">
                <a:solidFill>
                  <a:schemeClr val="accent4"/>
                </a:solidFill>
                <a:latin typeface="Hind"/>
              </a:rPr>
              <a:t>ISSN</a:t>
            </a:r>
            <a:r>
              <a:rPr lang="en-US" dirty="0" smtClean="0">
                <a:solidFill>
                  <a:srgbClr val="333333"/>
                </a:solidFill>
                <a:latin typeface="Hind"/>
              </a:rPr>
              <a:t>) </a:t>
            </a:r>
            <a:r>
              <a:rPr lang="fa-IR" dirty="0">
                <a:solidFill>
                  <a:srgbClr val="333333"/>
                </a:solidFill>
                <a:latin typeface="Hind"/>
              </a:rPr>
              <a:t>شماره منحصر به فردی است که بر اساس استاندارد بین‎المللی </a:t>
            </a:r>
            <a:r>
              <a:rPr lang="en-US" dirty="0">
                <a:solidFill>
                  <a:srgbClr val="333333"/>
                </a:solidFill>
                <a:latin typeface="Hind"/>
              </a:rPr>
              <a:t>ISO 3297 </a:t>
            </a:r>
            <a:r>
              <a:rPr lang="fa-IR" dirty="0">
                <a:solidFill>
                  <a:srgbClr val="333333"/>
                </a:solidFill>
                <a:latin typeface="Hind"/>
              </a:rPr>
              <a:t>تهیه شده و برای متمایز نمودن نشریات ادواری در سراسر جهان صرف نظر از محل نشر، زبان یا رسانه (</a:t>
            </a:r>
            <a:r>
              <a:rPr lang="fa-IR" dirty="0" smtClean="0">
                <a:solidFill>
                  <a:srgbClr val="333333"/>
                </a:solidFill>
                <a:latin typeface="Hind"/>
              </a:rPr>
              <a:t>محل </a:t>
            </a:r>
            <a:r>
              <a:rPr lang="fa-IR" dirty="0">
                <a:solidFill>
                  <a:srgbClr val="333333"/>
                </a:solidFill>
                <a:latin typeface="Hind"/>
              </a:rPr>
              <a:t>یا فرمت) آنها به کار می‎رود</a:t>
            </a:r>
            <a:r>
              <a:rPr lang="fa-IR" dirty="0" smtClean="0">
                <a:solidFill>
                  <a:srgbClr val="333333"/>
                </a:solidFill>
                <a:latin typeface="Hind"/>
              </a:rPr>
              <a:t>.</a:t>
            </a:r>
          </a:p>
          <a:p>
            <a:pPr algn="r" rtl="1"/>
            <a:r>
              <a:rPr lang="fa-IR" dirty="0" smtClean="0">
                <a:solidFill>
                  <a:srgbClr val="333333"/>
                </a:solidFill>
                <a:latin typeface="Hind"/>
              </a:rPr>
              <a:t> </a:t>
            </a:r>
            <a:r>
              <a:rPr lang="fa-IR" dirty="0">
                <a:solidFill>
                  <a:srgbClr val="333333"/>
                </a:solidFill>
                <a:latin typeface="Hind"/>
              </a:rPr>
              <a:t>این شماره از هشت رقم تشکیل شده است که به دو گروه چهار رقمی تقسیم و با خط اتصال به یکدیگر متصل می‎شوند. رقم هشتم رقم کنترل نامیده می شود. با محاسبه این رقم می توان از صحت ثبت شماره </a:t>
            </a:r>
            <a:r>
              <a:rPr lang="en-US" dirty="0">
                <a:solidFill>
                  <a:schemeClr val="accent4"/>
                </a:solidFill>
                <a:latin typeface="Hind"/>
              </a:rPr>
              <a:t>ISSN</a:t>
            </a:r>
            <a:r>
              <a:rPr lang="en-US" dirty="0">
                <a:solidFill>
                  <a:srgbClr val="333333"/>
                </a:solidFill>
                <a:latin typeface="Hind"/>
              </a:rPr>
              <a:t> </a:t>
            </a:r>
            <a:r>
              <a:rPr lang="fa-IR" dirty="0" smtClean="0">
                <a:solidFill>
                  <a:schemeClr val="accent4"/>
                </a:solidFill>
                <a:latin typeface="Hind"/>
              </a:rPr>
              <a:t> </a:t>
            </a:r>
            <a:r>
              <a:rPr lang="fa-IR" dirty="0" smtClean="0">
                <a:solidFill>
                  <a:srgbClr val="333333"/>
                </a:solidFill>
                <a:latin typeface="Hind"/>
              </a:rPr>
              <a:t>اطمینان </a:t>
            </a:r>
            <a:r>
              <a:rPr lang="fa-IR" dirty="0">
                <a:solidFill>
                  <a:srgbClr val="333333"/>
                </a:solidFill>
                <a:latin typeface="Hind"/>
              </a:rPr>
              <a:t>حاصل و از خطاهای احتمالی جلوگیری نمود.</a:t>
            </a:r>
            <a:r>
              <a:rPr lang="fa-IR" dirty="0"/>
              <a:t/>
            </a:r>
            <a:br>
              <a:rPr lang="fa-IR" dirty="0"/>
            </a:br>
            <a:endParaRPr lang="fa-IR" dirty="0"/>
          </a:p>
        </p:txBody>
      </p:sp>
    </p:spTree>
    <p:extLst>
      <p:ext uri="{BB962C8B-B14F-4D97-AF65-F5344CB8AC3E}">
        <p14:creationId xmlns:p14="http://schemas.microsoft.com/office/powerpoint/2010/main" val="273878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1189" y="1099898"/>
            <a:ext cx="6096000" cy="523220"/>
          </a:xfrm>
          <a:prstGeom prst="rect">
            <a:avLst/>
          </a:prstGeom>
        </p:spPr>
        <p:txBody>
          <a:bodyPr>
            <a:spAutoFit/>
          </a:bodyPr>
          <a:lstStyle/>
          <a:p>
            <a:pPr algn="just" rtl="1"/>
            <a:r>
              <a:rPr lang="fa-IR" sz="2800" dirty="0" smtClean="0">
                <a:solidFill>
                  <a:srgbClr val="FF0000"/>
                </a:solidFill>
                <a:latin typeface="Hind"/>
                <a:cs typeface="B Titr" panose="00000700000000000000" pitchFamily="2" charset="-78"/>
              </a:rPr>
              <a:t>شـاپـا</a:t>
            </a:r>
            <a:endParaRPr lang="fa-IR" sz="2800" dirty="0">
              <a:solidFill>
                <a:srgbClr val="FF0000"/>
              </a:solidFill>
              <a:latin typeface="ac-default-font"/>
              <a:cs typeface="B Titr" panose="00000700000000000000" pitchFamily="2" charset="-78"/>
            </a:endParaRPr>
          </a:p>
        </p:txBody>
      </p:sp>
      <p:sp>
        <p:nvSpPr>
          <p:cNvPr id="3" name="Rectangle 2"/>
          <p:cNvSpPr/>
          <p:nvPr/>
        </p:nvSpPr>
        <p:spPr>
          <a:xfrm>
            <a:off x="2597239" y="2013680"/>
            <a:ext cx="7280856" cy="2554545"/>
          </a:xfrm>
          <a:prstGeom prst="rect">
            <a:avLst/>
          </a:prstGeom>
        </p:spPr>
        <p:txBody>
          <a:bodyPr wrap="square">
            <a:spAutoFit/>
          </a:bodyPr>
          <a:lstStyle/>
          <a:p>
            <a:pPr algn="just" rtl="1"/>
            <a:r>
              <a:rPr lang="fa-IR" sz="2000" b="1" dirty="0" smtClean="0">
                <a:solidFill>
                  <a:srgbClr val="428BCA"/>
                </a:solidFill>
                <a:latin typeface="Hind"/>
                <a:cs typeface="B Nazanin" panose="00000400000000000000" pitchFamily="2" charset="-78"/>
              </a:rPr>
              <a:t>شاپا</a:t>
            </a:r>
            <a:r>
              <a:rPr lang="fa-IR" sz="2000" dirty="0">
                <a:solidFill>
                  <a:srgbClr val="46464C"/>
                </a:solidFill>
                <a:latin typeface="ac-default-font"/>
                <a:cs typeface="B Nazanin" panose="00000400000000000000" pitchFamily="2" charset="-78"/>
              </a:rPr>
              <a:t> شماره استاندارد بین المللی پیایندها می باشد. شناسایی و مدیریت پیایندها کاری است پیچیده و دشوار. تعداد بی‎شمار پیایندها در سطح جهان و تغییرات احتمالی عنوان، ترتیب انتشار، اندازه (قطع)، زبان و تشابه عنوان‎های هر یک از آنها بر پیچیدگی این امر می‎افزاید. رشد سریع تعداد پیایندهای منتشر شده در دهه ۶۰ میلادی لزوم برقراری یک نظام شناسایی منحصر به فرد بین‎المللی را آشکار نمود. عامل دیگری که در ایجاد نظام یاد شده نقش مؤثری داشت رشد و توسعه نظام های ذخیره و بازیابی خودکار اطلاعات بود که جایگزین روشهای سنتی ذخیره و بازیابی اطلاعات در کتابخانه ها می‎گشت. این نظامهای خودکار برای استفاده از شناسگرهای رقمی به عنوان وسیله های جستجوی سریع و مؤثر بسیار مناسب بودند</a:t>
            </a:r>
            <a:r>
              <a:rPr lang="fa-IR" sz="2000" dirty="0" smtClean="0">
                <a:solidFill>
                  <a:srgbClr val="46464C"/>
                </a:solidFill>
                <a:latin typeface="ac-default-font"/>
                <a:cs typeface="B Nazanin" panose="00000400000000000000" pitchFamily="2" charset="-78"/>
              </a:rPr>
              <a:t>.</a:t>
            </a:r>
            <a:endParaRPr lang="fa-IR" sz="2000" dirty="0">
              <a:solidFill>
                <a:srgbClr val="46464C"/>
              </a:solidFill>
              <a:latin typeface="ac-default-font"/>
              <a:cs typeface="B Nazanin" panose="00000400000000000000" pitchFamily="2" charset="-78"/>
            </a:endParaRPr>
          </a:p>
        </p:txBody>
      </p:sp>
      <p:sp>
        <p:nvSpPr>
          <p:cNvPr id="4" name="Rectangle 3"/>
          <p:cNvSpPr/>
          <p:nvPr/>
        </p:nvSpPr>
        <p:spPr>
          <a:xfrm>
            <a:off x="2644956" y="5016697"/>
            <a:ext cx="7233139" cy="923330"/>
          </a:xfrm>
          <a:prstGeom prst="rect">
            <a:avLst/>
          </a:prstGeom>
        </p:spPr>
        <p:txBody>
          <a:bodyPr wrap="square">
            <a:spAutoFit/>
          </a:bodyPr>
          <a:lstStyle/>
          <a:p>
            <a:pPr algn="ctr"/>
            <a:r>
              <a:rPr lang="fa-IR" sz="3600" b="1" dirty="0"/>
              <a:t>دریافت شاپا کاملاً رايگان است.</a:t>
            </a:r>
          </a:p>
          <a:p>
            <a:endParaRPr lang="fa-IR" dirty="0"/>
          </a:p>
        </p:txBody>
      </p:sp>
      <p:sp>
        <p:nvSpPr>
          <p:cNvPr id="5" name="Rectangle 4"/>
          <p:cNvSpPr/>
          <p:nvPr/>
        </p:nvSpPr>
        <p:spPr>
          <a:xfrm>
            <a:off x="4832840" y="1038342"/>
            <a:ext cx="1261884" cy="646331"/>
          </a:xfrm>
          <a:prstGeom prst="rect">
            <a:avLst/>
          </a:prstGeom>
        </p:spPr>
        <p:txBody>
          <a:bodyPr wrap="none">
            <a:spAutoFit/>
          </a:bodyPr>
          <a:lstStyle/>
          <a:p>
            <a:r>
              <a:rPr lang="en-US" sz="3600" b="1" dirty="0">
                <a:solidFill>
                  <a:schemeClr val="accent4"/>
                </a:solidFill>
                <a:latin typeface="Arial" panose="020B0604020202020204" pitchFamily="34" charset="0"/>
                <a:cs typeface="Arial" panose="020B0604020202020204" pitchFamily="34" charset="0"/>
              </a:rPr>
              <a:t>ISSN</a:t>
            </a:r>
            <a:endParaRPr lang="fa-IR" sz="3600" dirty="0"/>
          </a:p>
        </p:txBody>
      </p:sp>
    </p:spTree>
    <p:extLst>
      <p:ext uri="{BB962C8B-B14F-4D97-AF65-F5344CB8AC3E}">
        <p14:creationId xmlns:p14="http://schemas.microsoft.com/office/powerpoint/2010/main" val="425705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5262" y="1099898"/>
            <a:ext cx="7361927" cy="523220"/>
          </a:xfrm>
          <a:prstGeom prst="rect">
            <a:avLst/>
          </a:prstGeom>
        </p:spPr>
        <p:txBody>
          <a:bodyPr wrap="square">
            <a:spAutoFit/>
          </a:bodyPr>
          <a:lstStyle/>
          <a:p>
            <a:pPr algn="just" rtl="1"/>
            <a:r>
              <a:rPr lang="fa-IR" sz="2800" dirty="0">
                <a:solidFill>
                  <a:srgbClr val="FF0000"/>
                </a:solidFill>
                <a:latin typeface="Hind"/>
                <a:cs typeface="B Titr" panose="00000700000000000000" pitchFamily="2" charset="-78"/>
              </a:rPr>
              <a:t>نحوه محاسبه رقم </a:t>
            </a:r>
            <a:r>
              <a:rPr lang="fa-IR" sz="2800" dirty="0" smtClean="0">
                <a:solidFill>
                  <a:srgbClr val="FF0000"/>
                </a:solidFill>
                <a:latin typeface="Hind"/>
                <a:cs typeface="B Titr" panose="00000700000000000000" pitchFamily="2" charset="-78"/>
              </a:rPr>
              <a:t>كنترل </a:t>
            </a:r>
            <a:r>
              <a:rPr lang="en-US" sz="2800" b="1" dirty="0" smtClean="0">
                <a:solidFill>
                  <a:schemeClr val="accent4"/>
                </a:solidFill>
                <a:latin typeface="Arial" panose="020B0604020202020204" pitchFamily="34" charset="0"/>
                <a:cs typeface="Arial" panose="020B0604020202020204" pitchFamily="34" charset="0"/>
              </a:rPr>
              <a:t>ISSN </a:t>
            </a:r>
            <a:r>
              <a:rPr lang="fa-IR" sz="2800" dirty="0" smtClean="0">
                <a:solidFill>
                  <a:srgbClr val="FF0000"/>
                </a:solidFill>
                <a:latin typeface="Hind"/>
                <a:cs typeface="B Titr" panose="00000700000000000000" pitchFamily="2" charset="-78"/>
              </a:rPr>
              <a:t> </a:t>
            </a:r>
            <a:r>
              <a:rPr lang="fa-IR" sz="2800" dirty="0">
                <a:solidFill>
                  <a:srgbClr val="FF0000"/>
                </a:solidFill>
                <a:latin typeface="Hind"/>
                <a:cs typeface="B Titr" panose="00000700000000000000" pitchFamily="2" charset="-78"/>
              </a:rPr>
              <a:t>به ترتيب زير است:</a:t>
            </a:r>
          </a:p>
        </p:txBody>
      </p:sp>
      <p:sp>
        <p:nvSpPr>
          <p:cNvPr id="3" name="Rectangle 2"/>
          <p:cNvSpPr/>
          <p:nvPr/>
        </p:nvSpPr>
        <p:spPr>
          <a:xfrm>
            <a:off x="2825262" y="1802665"/>
            <a:ext cx="7280856" cy="4801314"/>
          </a:xfrm>
          <a:prstGeom prst="rect">
            <a:avLst/>
          </a:prstGeom>
        </p:spPr>
        <p:txBody>
          <a:bodyPr wrap="square">
            <a:spAutoFit/>
          </a:bodyPr>
          <a:lstStyle/>
          <a:p>
            <a:pPr algn="just" rtl="1"/>
            <a:r>
              <a:rPr lang="fa-IR" b="1" dirty="0">
                <a:solidFill>
                  <a:srgbClr val="428BCA"/>
                </a:solidFill>
                <a:latin typeface="Hind"/>
                <a:cs typeface="B Nazanin" panose="00000400000000000000" pitchFamily="2" charset="-78"/>
              </a:rPr>
              <a:t>1. هفت رقم اول شماره </a:t>
            </a:r>
            <a:r>
              <a:rPr lang="en-US" b="1" dirty="0">
                <a:solidFill>
                  <a:srgbClr val="428BCA"/>
                </a:solidFill>
                <a:latin typeface="Hind"/>
                <a:cs typeface="B Nazanin" panose="00000400000000000000" pitchFamily="2" charset="-78"/>
              </a:rPr>
              <a:t>ISSN </a:t>
            </a:r>
            <a:r>
              <a:rPr lang="fa-IR" b="1" dirty="0" smtClean="0">
                <a:solidFill>
                  <a:srgbClr val="428BCA"/>
                </a:solidFill>
                <a:latin typeface="Hind"/>
                <a:cs typeface="B Nazanin" panose="00000400000000000000" pitchFamily="2" charset="-78"/>
              </a:rPr>
              <a:t>به </a:t>
            </a:r>
            <a:r>
              <a:rPr lang="fa-IR" b="1" dirty="0">
                <a:solidFill>
                  <a:srgbClr val="428BCA"/>
                </a:solidFill>
                <a:latin typeface="Hind"/>
                <a:cs typeface="B Nazanin" panose="00000400000000000000" pitchFamily="2" charset="-78"/>
              </a:rPr>
              <a:t>عنوان مثال: </a:t>
            </a:r>
            <a:r>
              <a:rPr lang="fa-IR" b="1" dirty="0" smtClean="0">
                <a:solidFill>
                  <a:srgbClr val="428BCA"/>
                </a:solidFill>
                <a:latin typeface="Hind"/>
                <a:cs typeface="B Nazanin" panose="00000400000000000000" pitchFamily="2" charset="-78"/>
              </a:rPr>
              <a:t>847-0317</a:t>
            </a:r>
            <a:endParaRPr lang="fa-IR" b="1" dirty="0">
              <a:solidFill>
                <a:srgbClr val="428BCA"/>
              </a:solidFill>
              <a:latin typeface="Hind"/>
              <a:cs typeface="B Nazanin" panose="00000400000000000000" pitchFamily="2" charset="-78"/>
            </a:endParaRPr>
          </a:p>
          <a:p>
            <a:pPr algn="just" rtl="1"/>
            <a:r>
              <a:rPr lang="fa-IR" b="1" dirty="0" smtClean="0">
                <a:solidFill>
                  <a:srgbClr val="428BCA"/>
                </a:solidFill>
                <a:latin typeface="Hind"/>
                <a:cs typeface="B Nazanin" panose="00000400000000000000" pitchFamily="2" charset="-78"/>
              </a:rPr>
              <a:t>به </a:t>
            </a:r>
            <a:r>
              <a:rPr lang="fa-IR" b="1" dirty="0">
                <a:solidFill>
                  <a:srgbClr val="428BCA"/>
                </a:solidFill>
                <a:latin typeface="Hind"/>
                <a:cs typeface="B Nazanin" panose="00000400000000000000" pitchFamily="2" charset="-78"/>
              </a:rPr>
              <a:t>ترتيب نوشته میشود.</a:t>
            </a:r>
          </a:p>
          <a:p>
            <a:pPr algn="just" rtl="1"/>
            <a:r>
              <a:rPr lang="fa-IR" b="1" dirty="0">
                <a:solidFill>
                  <a:srgbClr val="428BCA"/>
                </a:solidFill>
                <a:latin typeface="Hind"/>
                <a:cs typeface="B Nazanin" panose="00000400000000000000" pitchFamily="2" charset="-78"/>
              </a:rPr>
              <a:t>7 4 8 7 1 3 0</a:t>
            </a:r>
          </a:p>
          <a:p>
            <a:pPr algn="just" rtl="1"/>
            <a:r>
              <a:rPr lang="fa-IR" b="1" dirty="0">
                <a:solidFill>
                  <a:srgbClr val="428BCA"/>
                </a:solidFill>
                <a:latin typeface="Hind"/>
                <a:cs typeface="B Nazanin" panose="00000400000000000000" pitchFamily="2" charset="-78"/>
              </a:rPr>
              <a:t>2. عدد مكانی هر رقم زير آن نوشته می شود.</a:t>
            </a:r>
          </a:p>
          <a:p>
            <a:pPr algn="just" rtl="1"/>
            <a:r>
              <a:rPr lang="fa-IR" b="1" dirty="0">
                <a:solidFill>
                  <a:srgbClr val="428BCA"/>
                </a:solidFill>
                <a:latin typeface="Hind"/>
                <a:cs typeface="B Nazanin" panose="00000400000000000000" pitchFamily="2" charset="-78"/>
              </a:rPr>
              <a:t>2 3 4 5 6 7 8</a:t>
            </a:r>
          </a:p>
          <a:p>
            <a:pPr algn="just" rtl="1"/>
            <a:r>
              <a:rPr lang="fa-IR" b="1" dirty="0">
                <a:solidFill>
                  <a:srgbClr val="428BCA"/>
                </a:solidFill>
                <a:latin typeface="Hind"/>
                <a:cs typeface="B Nazanin" panose="00000400000000000000" pitchFamily="2" charset="-78"/>
              </a:rPr>
              <a:t>3. هر رقم در عدد مكانی خود ضرب می شود.</a:t>
            </a:r>
          </a:p>
          <a:p>
            <a:pPr algn="just" rtl="1"/>
            <a:r>
              <a:rPr lang="fa-IR" b="1" dirty="0">
                <a:solidFill>
                  <a:srgbClr val="428BCA"/>
                </a:solidFill>
                <a:latin typeface="Hind"/>
                <a:cs typeface="B Nazanin" panose="00000400000000000000" pitchFamily="2" charset="-78"/>
              </a:rPr>
              <a:t>14 12 32 35 6 21 0</a:t>
            </a:r>
          </a:p>
          <a:p>
            <a:pPr algn="just" rtl="1"/>
            <a:r>
              <a:rPr lang="fa-IR" b="1" dirty="0">
                <a:solidFill>
                  <a:srgbClr val="428BCA"/>
                </a:solidFill>
                <a:latin typeface="Hind"/>
                <a:cs typeface="B Nazanin" panose="00000400000000000000" pitchFamily="2" charset="-78"/>
              </a:rPr>
              <a:t>4. حاصل ضرب های به دست آمده با يكديگر جمع می شود.</a:t>
            </a:r>
          </a:p>
          <a:p>
            <a:pPr algn="just" rtl="1"/>
            <a:r>
              <a:rPr lang="fa-IR" b="1" dirty="0">
                <a:solidFill>
                  <a:srgbClr val="428BCA"/>
                </a:solidFill>
                <a:latin typeface="Hind"/>
                <a:cs typeface="B Nazanin" panose="00000400000000000000" pitchFamily="2" charset="-78"/>
              </a:rPr>
              <a:t>120 = 14 + 12 + 32 + 35 + 6 + 21+ 0</a:t>
            </a:r>
          </a:p>
          <a:p>
            <a:pPr algn="just" rtl="1"/>
            <a:r>
              <a:rPr lang="fa-IR" b="1" dirty="0">
                <a:solidFill>
                  <a:srgbClr val="428BCA"/>
                </a:solidFill>
                <a:latin typeface="Hind"/>
                <a:cs typeface="B Nazanin" panose="00000400000000000000" pitchFamily="2" charset="-78"/>
              </a:rPr>
              <a:t>5. حاصل جمع بر عدد ثابت 11 تقسيم می شود.</a:t>
            </a:r>
          </a:p>
          <a:p>
            <a:pPr algn="just" rtl="1"/>
            <a:r>
              <a:rPr lang="fa-IR" b="1" dirty="0">
                <a:solidFill>
                  <a:srgbClr val="428BCA"/>
                </a:solidFill>
                <a:latin typeface="Hind"/>
                <a:cs typeface="B Nazanin" panose="00000400000000000000" pitchFamily="2" charset="-78"/>
              </a:rPr>
              <a:t>10: باقيمانده، 10 = 11 ÷ 120</a:t>
            </a:r>
          </a:p>
          <a:p>
            <a:pPr algn="just" rtl="1"/>
            <a:r>
              <a:rPr lang="fa-IR" b="1" dirty="0">
                <a:solidFill>
                  <a:srgbClr val="428BCA"/>
                </a:solidFill>
                <a:latin typeface="Hind"/>
                <a:cs typeface="B Nazanin" panose="00000400000000000000" pitchFamily="2" charset="-78"/>
              </a:rPr>
              <a:t>6. باقيمانده از عدد ثابت 11 كسر شده و بدين ترتيب رقم كنترل بدست می آيد.</a:t>
            </a:r>
          </a:p>
          <a:p>
            <a:pPr algn="just" rtl="1"/>
            <a:r>
              <a:rPr lang="fa-IR" b="1" dirty="0">
                <a:solidFill>
                  <a:srgbClr val="428BCA"/>
                </a:solidFill>
                <a:latin typeface="Hind"/>
                <a:cs typeface="B Nazanin" panose="00000400000000000000" pitchFamily="2" charset="-78"/>
              </a:rPr>
              <a:t>1 = 10 – 11</a:t>
            </a:r>
          </a:p>
          <a:p>
            <a:pPr algn="just" rtl="1"/>
            <a:r>
              <a:rPr lang="fa-IR" b="1" dirty="0">
                <a:solidFill>
                  <a:srgbClr val="428BCA"/>
                </a:solidFill>
                <a:latin typeface="Hind"/>
                <a:cs typeface="B Nazanin" panose="00000400000000000000" pitchFamily="2" charset="-78"/>
              </a:rPr>
              <a:t>7. رقم كنترل در مكان يكان عدد پايه قرار می گيرد.</a:t>
            </a:r>
          </a:p>
          <a:p>
            <a:pPr algn="just" rtl="1"/>
            <a:r>
              <a:rPr lang="fa-IR" b="1" dirty="0">
                <a:solidFill>
                  <a:srgbClr val="428BCA"/>
                </a:solidFill>
                <a:latin typeface="Hind"/>
                <a:cs typeface="B Nazanin" panose="00000400000000000000" pitchFamily="2" charset="-78"/>
              </a:rPr>
              <a:t>8471-0317</a:t>
            </a:r>
          </a:p>
          <a:p>
            <a:pPr algn="just" rtl="1"/>
            <a:r>
              <a:rPr lang="fa-IR" b="1" dirty="0">
                <a:solidFill>
                  <a:srgbClr val="428BCA"/>
                </a:solidFill>
                <a:latin typeface="Hind"/>
                <a:cs typeface="B Nazanin" panose="00000400000000000000" pitchFamily="2" charset="-78"/>
              </a:rPr>
              <a:t>نكته: اگر باقيمانده 10 باشد، از حرف </a:t>
            </a:r>
            <a:r>
              <a:rPr lang="en-US" b="1" dirty="0">
                <a:solidFill>
                  <a:srgbClr val="428BCA"/>
                </a:solidFill>
                <a:latin typeface="Hind"/>
                <a:cs typeface="B Nazanin" panose="00000400000000000000" pitchFamily="2" charset="-78"/>
              </a:rPr>
              <a:t>X </a:t>
            </a:r>
            <a:r>
              <a:rPr lang="fa-IR" b="1" dirty="0">
                <a:solidFill>
                  <a:srgbClr val="428BCA"/>
                </a:solidFill>
                <a:latin typeface="Hind"/>
                <a:cs typeface="B Nazanin" panose="00000400000000000000" pitchFamily="2" charset="-78"/>
              </a:rPr>
              <a:t>بزرگ به نشانه عدد 10 رومی به عنوان رقم كنترل استفاده می شود. اگر باقيمانده صفر باشد، رقم كنترل صفر خواهد بود.</a:t>
            </a:r>
            <a:endParaRPr lang="fa-IR" dirty="0">
              <a:solidFill>
                <a:srgbClr val="46464C"/>
              </a:solidFill>
              <a:latin typeface="ac-default-font"/>
              <a:cs typeface="B Nazanin" panose="00000400000000000000" pitchFamily="2" charset="-78"/>
            </a:endParaRPr>
          </a:p>
        </p:txBody>
      </p:sp>
    </p:spTree>
    <p:extLst>
      <p:ext uri="{BB962C8B-B14F-4D97-AF65-F5344CB8AC3E}">
        <p14:creationId xmlns:p14="http://schemas.microsoft.com/office/powerpoint/2010/main" val="1186302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كتابخانه‌ </a:t>
            </a:r>
            <a:r>
              <a:rPr lang="fa-IR" dirty="0" smtClean="0"/>
              <a:t>ها</a:t>
            </a:r>
          </a:p>
          <a:p>
            <a:r>
              <a:rPr lang="fa-IR" dirty="0" smtClean="0"/>
              <a:t> كارگزاران</a:t>
            </a:r>
          </a:p>
          <a:p>
            <a:r>
              <a:rPr lang="fa-IR" dirty="0" smtClean="0"/>
              <a:t> </a:t>
            </a:r>
            <a:r>
              <a:rPr lang="fa-IR" dirty="0"/>
              <a:t>مراكز اطلاعات </a:t>
            </a:r>
            <a:r>
              <a:rPr lang="fa-IR" dirty="0" smtClean="0"/>
              <a:t>علمی</a:t>
            </a:r>
          </a:p>
          <a:p>
            <a:r>
              <a:rPr lang="fa-IR" dirty="0" smtClean="0"/>
              <a:t> </a:t>
            </a:r>
            <a:r>
              <a:rPr lang="fa-IR" dirty="0"/>
              <a:t>مراكز چكيده نويسی و نمايه </a:t>
            </a:r>
            <a:r>
              <a:rPr lang="fa-IR" dirty="0" smtClean="0"/>
              <a:t>سازی</a:t>
            </a:r>
          </a:p>
          <a:p>
            <a:r>
              <a:rPr lang="fa-IR" dirty="0" smtClean="0"/>
              <a:t> </a:t>
            </a:r>
            <a:r>
              <a:rPr lang="fa-IR" dirty="0"/>
              <a:t>مراكز توزيع و پخش، ناشران، و </a:t>
            </a:r>
            <a:r>
              <a:rPr lang="fa-IR" dirty="0" smtClean="0"/>
              <a:t>فروشگاه‌ها</a:t>
            </a:r>
            <a:endParaRPr lang="fa-IR" dirty="0"/>
          </a:p>
          <a:p>
            <a:endParaRPr lang="fa-IR" dirty="0"/>
          </a:p>
          <a:p>
            <a:endParaRPr lang="fa-IR" dirty="0"/>
          </a:p>
        </p:txBody>
      </p:sp>
      <p:sp>
        <p:nvSpPr>
          <p:cNvPr id="4" name="Title 3"/>
          <p:cNvSpPr>
            <a:spLocks noGrp="1"/>
          </p:cNvSpPr>
          <p:nvPr>
            <p:ph type="title"/>
          </p:nvPr>
        </p:nvSpPr>
        <p:spPr>
          <a:xfrm>
            <a:off x="2065387" y="753064"/>
            <a:ext cx="8911687" cy="523220"/>
          </a:xfrm>
          <a:prstGeom prst="rect">
            <a:avLst/>
          </a:prstGeom>
        </p:spPr>
        <p:txBody>
          <a:bodyPr>
            <a:spAutoFit/>
          </a:bodyPr>
          <a:lstStyle/>
          <a:p>
            <a:pPr algn="r"/>
            <a:r>
              <a:rPr lang="fa-IR" sz="2800" dirty="0">
                <a:solidFill>
                  <a:srgbClr val="FF0000"/>
                </a:solidFill>
                <a:latin typeface="Hind"/>
                <a:cs typeface="B Titr" panose="00000700000000000000" pitchFamily="2" charset="-78"/>
              </a:rPr>
              <a:t>کاربران </a:t>
            </a:r>
            <a:r>
              <a:rPr lang="fa-IR" sz="2800" dirty="0" smtClean="0">
                <a:solidFill>
                  <a:srgbClr val="FF0000"/>
                </a:solidFill>
                <a:latin typeface="Hind"/>
                <a:cs typeface="B Titr" panose="00000700000000000000" pitchFamily="2" charset="-78"/>
              </a:rPr>
              <a:t>شاپا</a:t>
            </a:r>
            <a:endParaRPr lang="fa-IR" sz="2800" dirty="0">
              <a:solidFill>
                <a:srgbClr val="FF0000"/>
              </a:solidFill>
              <a:latin typeface="Hind"/>
              <a:cs typeface="B Titr" panose="00000700000000000000" pitchFamily="2" charset="-78"/>
            </a:endParaRPr>
          </a:p>
        </p:txBody>
      </p:sp>
      <p:sp>
        <p:nvSpPr>
          <p:cNvPr id="2" name="Rectangle 1"/>
          <p:cNvSpPr/>
          <p:nvPr/>
        </p:nvSpPr>
        <p:spPr>
          <a:xfrm>
            <a:off x="7046912" y="753064"/>
            <a:ext cx="1021433" cy="523220"/>
          </a:xfrm>
          <a:prstGeom prst="rect">
            <a:avLst/>
          </a:prstGeom>
        </p:spPr>
        <p:txBody>
          <a:bodyPr wrap="none">
            <a:spAutoFit/>
          </a:bodyPr>
          <a:lstStyle/>
          <a:p>
            <a:r>
              <a:rPr lang="en-US" sz="2800" b="1" dirty="0">
                <a:solidFill>
                  <a:schemeClr val="accent4"/>
                </a:solidFill>
                <a:latin typeface="Arial" panose="020B0604020202020204" pitchFamily="34" charset="0"/>
                <a:cs typeface="Arial" panose="020B0604020202020204" pitchFamily="34" charset="0"/>
              </a:rPr>
              <a:t>ISSN</a:t>
            </a:r>
            <a:endParaRPr lang="fa-IR" sz="2800" dirty="0"/>
          </a:p>
        </p:txBody>
      </p:sp>
    </p:spTree>
    <p:extLst>
      <p:ext uri="{BB962C8B-B14F-4D97-AF65-F5344CB8AC3E}">
        <p14:creationId xmlns:p14="http://schemas.microsoft.com/office/powerpoint/2010/main" val="390181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a-IR" b="1" dirty="0"/>
              <a:t>صاحب امتياز يا هريك از مديران مسؤول يا داخلی </a:t>
            </a:r>
            <a:r>
              <a:rPr lang="fa-IR" b="1" dirty="0" smtClean="0"/>
              <a:t>پيايندها</a:t>
            </a:r>
          </a:p>
          <a:p>
            <a:pPr marL="0" indent="0">
              <a:buNone/>
            </a:pPr>
            <a:r>
              <a:rPr lang="fa-IR" b="1" dirty="0" smtClean="0"/>
              <a:t> </a:t>
            </a:r>
            <a:r>
              <a:rPr lang="fa-IR" b="1" dirty="0"/>
              <a:t>كتابخانه </a:t>
            </a:r>
            <a:r>
              <a:rPr lang="fa-IR" b="1" dirty="0" smtClean="0"/>
              <a:t>ها</a:t>
            </a:r>
          </a:p>
          <a:p>
            <a:pPr marL="0" indent="0">
              <a:buNone/>
            </a:pPr>
            <a:r>
              <a:rPr lang="fa-IR" b="1" dirty="0" smtClean="0"/>
              <a:t> </a:t>
            </a:r>
            <a:r>
              <a:rPr lang="fa-IR" b="1" dirty="0"/>
              <a:t>مراكز چكيده </a:t>
            </a:r>
            <a:r>
              <a:rPr lang="fa-IR" b="1" dirty="0" smtClean="0"/>
              <a:t>نويسی</a:t>
            </a:r>
          </a:p>
          <a:p>
            <a:pPr marL="0" indent="0">
              <a:buNone/>
            </a:pPr>
            <a:r>
              <a:rPr lang="fa-IR" b="1" dirty="0" smtClean="0"/>
              <a:t> </a:t>
            </a:r>
            <a:r>
              <a:rPr lang="fa-IR" b="1" dirty="0"/>
              <a:t>مراكز نمايه </a:t>
            </a:r>
            <a:r>
              <a:rPr lang="fa-IR" b="1" dirty="0" smtClean="0"/>
              <a:t>سازی</a:t>
            </a:r>
          </a:p>
          <a:p>
            <a:pPr marL="0" indent="0">
              <a:buNone/>
            </a:pPr>
            <a:r>
              <a:rPr lang="fa-IR" b="1" dirty="0" smtClean="0"/>
              <a:t> </a:t>
            </a:r>
            <a:r>
              <a:rPr lang="fa-IR" b="1" dirty="0"/>
              <a:t>مراكز اطلاعاتی </a:t>
            </a:r>
            <a:r>
              <a:rPr lang="fa-IR" b="1" dirty="0" smtClean="0"/>
              <a:t>علمی</a:t>
            </a:r>
          </a:p>
          <a:p>
            <a:pPr marL="0" indent="0">
              <a:buNone/>
            </a:pPr>
            <a:r>
              <a:rPr lang="fa-IR" b="1" dirty="0" smtClean="0"/>
              <a:t>مركز </a:t>
            </a:r>
            <a:r>
              <a:rPr lang="fa-IR" b="1" dirty="0"/>
              <a:t>بين المللی </a:t>
            </a:r>
            <a:r>
              <a:rPr lang="en-US" b="1" dirty="0" smtClean="0"/>
              <a:t>ISSN</a:t>
            </a:r>
            <a:endParaRPr lang="fa-IR" b="1" dirty="0" smtClean="0"/>
          </a:p>
          <a:p>
            <a:pPr marL="0" indent="0">
              <a:buNone/>
            </a:pPr>
            <a:r>
              <a:rPr lang="fa-IR" b="1" dirty="0" smtClean="0"/>
              <a:t>شبكه </a:t>
            </a:r>
            <a:r>
              <a:rPr lang="fa-IR" b="1" dirty="0"/>
              <a:t>بين المللی </a:t>
            </a:r>
            <a:r>
              <a:rPr lang="en-US" b="1" dirty="0"/>
              <a:t>ISSN </a:t>
            </a:r>
            <a:r>
              <a:rPr lang="fa-IR" b="1" dirty="0"/>
              <a:t>و حتی مركز ملی شاپا می توانند متقاضی صدور شاپا برای پيايندهای مورد نظر خود باشند.</a:t>
            </a:r>
          </a:p>
          <a:p>
            <a:endParaRPr lang="fa-IR" dirty="0"/>
          </a:p>
          <a:p>
            <a:endParaRPr lang="fa-IR" dirty="0"/>
          </a:p>
        </p:txBody>
      </p:sp>
      <p:sp>
        <p:nvSpPr>
          <p:cNvPr id="4" name="Title 3"/>
          <p:cNvSpPr>
            <a:spLocks noGrp="1"/>
          </p:cNvSpPr>
          <p:nvPr>
            <p:ph type="title"/>
          </p:nvPr>
        </p:nvSpPr>
        <p:spPr>
          <a:xfrm>
            <a:off x="2065387" y="753064"/>
            <a:ext cx="8911687" cy="954107"/>
          </a:xfrm>
          <a:prstGeom prst="rect">
            <a:avLst/>
          </a:prstGeom>
        </p:spPr>
        <p:txBody>
          <a:bodyPr>
            <a:spAutoFit/>
          </a:bodyPr>
          <a:lstStyle/>
          <a:p>
            <a:pPr algn="r"/>
            <a:r>
              <a:rPr lang="fa-IR" sz="2800" dirty="0">
                <a:solidFill>
                  <a:srgbClr val="FF0000"/>
                </a:solidFill>
                <a:latin typeface="Hind"/>
                <a:cs typeface="B Titr" panose="00000700000000000000" pitchFamily="2" charset="-78"/>
              </a:rPr>
              <a:t>متقاضیان صدور شاپا</a:t>
            </a:r>
            <a:br>
              <a:rPr lang="fa-IR" sz="2800" dirty="0">
                <a:solidFill>
                  <a:srgbClr val="FF0000"/>
                </a:solidFill>
                <a:latin typeface="Hind"/>
                <a:cs typeface="B Titr" panose="00000700000000000000" pitchFamily="2" charset="-78"/>
              </a:rPr>
            </a:br>
            <a:endParaRPr lang="fa-IR" sz="2800" dirty="0">
              <a:solidFill>
                <a:srgbClr val="FF0000"/>
              </a:solidFill>
              <a:latin typeface="Hind"/>
              <a:cs typeface="B Titr" panose="00000700000000000000" pitchFamily="2" charset="-78"/>
            </a:endParaRPr>
          </a:p>
        </p:txBody>
      </p:sp>
    </p:spTree>
    <p:extLst>
      <p:ext uri="{BB962C8B-B14F-4D97-AF65-F5344CB8AC3E}">
        <p14:creationId xmlns:p14="http://schemas.microsoft.com/office/powerpoint/2010/main" val="312215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fa-IR" sz="3200" dirty="0" smtClean="0">
                <a:cs typeface="2  Badr" panose="00000400000000000000" pitchFamily="2" charset="-78"/>
              </a:rPr>
              <a:t>پيايند </a:t>
            </a:r>
            <a:r>
              <a:rPr lang="fa-IR" sz="3200" dirty="0">
                <a:cs typeface="2  Badr" panose="00000400000000000000" pitchFamily="2" charset="-78"/>
              </a:rPr>
              <a:t>يا نشريه ادواری، نشريه‎ ای چاپی يا غير چاپی است كه مداوماً در قسمت‌ های مجزايی كه هريك دارای تاريخ و شماره خاص خود است، به مدت نامحدود منتشر می شود. پيايند شامل مجله، روزنامه، سالنامه (مثل گزارش ها، راهنماها، سالنماها)، خلاصه مذاكرات سازمان ها، صورت جلسات همايش های ادامه دار، گزارش‌های انجمن‎های </a:t>
            </a:r>
            <a:r>
              <a:rPr lang="fa-IR" sz="3200" dirty="0" smtClean="0">
                <a:cs typeface="2  Badr" panose="00000400000000000000" pitchFamily="2" charset="-78"/>
              </a:rPr>
              <a:t>علمی </a:t>
            </a:r>
            <a:r>
              <a:rPr lang="fa-IR" sz="3200" dirty="0">
                <a:cs typeface="2  Badr" panose="00000400000000000000" pitchFamily="2" charset="-78"/>
              </a:rPr>
              <a:t>است. اين تعريف شامل آثاری كه در قسمت های جداگانه منتشر می شود ولی پايان انتشار آن از قبل مشخص شده است (مثل كتاب های چند جلدی) نمی شود.</a:t>
            </a:r>
          </a:p>
          <a:p>
            <a:endParaRPr lang="fa-IR" dirty="0"/>
          </a:p>
          <a:p>
            <a:endParaRPr lang="fa-IR" dirty="0"/>
          </a:p>
        </p:txBody>
      </p:sp>
      <p:sp>
        <p:nvSpPr>
          <p:cNvPr id="4" name="Title 3"/>
          <p:cNvSpPr>
            <a:spLocks noGrp="1"/>
          </p:cNvSpPr>
          <p:nvPr>
            <p:ph type="title"/>
          </p:nvPr>
        </p:nvSpPr>
        <p:spPr>
          <a:xfrm>
            <a:off x="2065387" y="753064"/>
            <a:ext cx="8911687" cy="954107"/>
          </a:xfrm>
          <a:prstGeom prst="rect">
            <a:avLst/>
          </a:prstGeom>
        </p:spPr>
        <p:txBody>
          <a:bodyPr>
            <a:spAutoFit/>
          </a:bodyPr>
          <a:lstStyle/>
          <a:p>
            <a:pPr algn="r"/>
            <a:r>
              <a:rPr lang="fa-IR" sz="2800" dirty="0">
                <a:solidFill>
                  <a:srgbClr val="FF0000"/>
                </a:solidFill>
                <a:latin typeface="Hind"/>
                <a:cs typeface="B Titr" panose="00000700000000000000" pitchFamily="2" charset="-78"/>
              </a:rPr>
              <a:t>تعریف پیایند</a:t>
            </a:r>
            <a:br>
              <a:rPr lang="fa-IR" sz="2800" dirty="0">
                <a:solidFill>
                  <a:srgbClr val="FF0000"/>
                </a:solidFill>
                <a:latin typeface="Hind"/>
                <a:cs typeface="B Titr" panose="00000700000000000000" pitchFamily="2" charset="-78"/>
              </a:rPr>
            </a:br>
            <a:endParaRPr lang="fa-IR" sz="2800" dirty="0">
              <a:solidFill>
                <a:srgbClr val="FF0000"/>
              </a:solidFill>
              <a:latin typeface="Hind"/>
              <a:cs typeface="B Titr" panose="00000700000000000000" pitchFamily="2" charset="-78"/>
            </a:endParaRPr>
          </a:p>
        </p:txBody>
      </p:sp>
    </p:spTree>
    <p:extLst>
      <p:ext uri="{BB962C8B-B14F-4D97-AF65-F5344CB8AC3E}">
        <p14:creationId xmlns:p14="http://schemas.microsoft.com/office/powerpoint/2010/main" val="150619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238</TotalTime>
  <Words>2538</Words>
  <Application>Microsoft Office PowerPoint</Application>
  <PresentationFormat>Widescreen</PresentationFormat>
  <Paragraphs>185</Paragraphs>
  <Slides>31</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31</vt:i4>
      </vt:variant>
    </vt:vector>
  </HeadingPairs>
  <TitlesOfParts>
    <vt:vector size="44" baseType="lpstr">
      <vt:lpstr>2  Badr</vt:lpstr>
      <vt:lpstr>ac-default-font</vt:lpstr>
      <vt:lpstr>Arial</vt:lpstr>
      <vt:lpstr>B Nazanin</vt:lpstr>
      <vt:lpstr>B Nazanin,Bold</vt:lpstr>
      <vt:lpstr>B Titr</vt:lpstr>
      <vt:lpstr>Calibri</vt:lpstr>
      <vt:lpstr>Century Gothic</vt:lpstr>
      <vt:lpstr>Hind</vt:lpstr>
      <vt:lpstr>Tahoma</vt:lpstr>
      <vt:lpstr>Wingdings</vt:lpstr>
      <vt:lpstr>Wingdings 3</vt:lpstr>
      <vt:lpstr>Wisp</vt:lpstr>
      <vt:lpstr>PowerPoint Presentation</vt:lpstr>
      <vt:lpstr>PowerPoint Presentation</vt:lpstr>
      <vt:lpstr>فهرست مطالب</vt:lpstr>
      <vt:lpstr>PowerPoint Presentation</vt:lpstr>
      <vt:lpstr>PowerPoint Presentation</vt:lpstr>
      <vt:lpstr>PowerPoint Presentation</vt:lpstr>
      <vt:lpstr>کاربران شاپا</vt:lpstr>
      <vt:lpstr>متقاضیان صدور شاپا </vt:lpstr>
      <vt:lpstr>تعریف پیایند </vt:lpstr>
      <vt:lpstr>انواع پیایندهای مشمول دریافت شاپا  </vt:lpstr>
      <vt:lpstr>شاپا و پيايندهای الكترونيك</vt:lpstr>
      <vt:lpstr>شاپا و پيايندهای الكترونيك</vt:lpstr>
      <vt:lpstr>معيارهای پيايندهای الكترونيك برای دريافت شاپا</vt:lpstr>
      <vt:lpstr>موارد عدم تخصيص شاپا به منابع الكترونيك</vt:lpstr>
      <vt:lpstr>امتیازهای شاپا</vt:lpstr>
      <vt:lpstr>درخواست شاپا</vt:lpstr>
      <vt:lpstr>درخواست شاپا</vt:lpstr>
      <vt:lpstr>درخواست شاپا</vt:lpstr>
      <vt:lpstr>درخواست شاپا</vt:lpstr>
      <vt:lpstr>درخواست عضویت در شاپا</vt:lpstr>
      <vt:lpstr> عضویت اشخاص حقیقی</vt:lpstr>
      <vt:lpstr> عضویت اشخاص حقوقی</vt:lpstr>
      <vt:lpstr>شرايط تغيير شاپا</vt:lpstr>
      <vt:lpstr>شرايط تغيير شاپا</vt:lpstr>
      <vt:lpstr>شرايط تغيير شاپا</vt:lpstr>
      <vt:lpstr>شيوه درج شاپا در پيايندها</vt:lpstr>
      <vt:lpstr> 1. در پيايندهای چاپی</vt:lpstr>
      <vt:lpstr> 2. در پيايندهای الكترونيك</vt:lpstr>
      <vt:lpstr> 3. در پيايندهای غيرچاپی</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 www.Win2Farsi.com</dc:creator>
  <cp:lastModifiedBy>dr-abdavi</cp:lastModifiedBy>
  <cp:revision>61</cp:revision>
  <dcterms:created xsi:type="dcterms:W3CDTF">2019-12-04T19:29:29Z</dcterms:created>
  <dcterms:modified xsi:type="dcterms:W3CDTF">2019-12-17T19:20:53Z</dcterms:modified>
</cp:coreProperties>
</file>